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834" r:id="rId5"/>
  </p:sldMasterIdLst>
  <p:notesMasterIdLst>
    <p:notesMasterId r:id="rId20"/>
  </p:notesMasterIdLst>
  <p:handoutMasterIdLst>
    <p:handoutMasterId r:id="rId21"/>
  </p:handoutMasterIdLst>
  <p:sldIdLst>
    <p:sldId id="2147479239" r:id="rId6"/>
    <p:sldId id="2147483146" r:id="rId7"/>
    <p:sldId id="2147483150" r:id="rId8"/>
    <p:sldId id="2080" r:id="rId9"/>
    <p:sldId id="2147479228" r:id="rId10"/>
    <p:sldId id="2147479230" r:id="rId11"/>
    <p:sldId id="2011251241" r:id="rId12"/>
    <p:sldId id="2147483151" r:id="rId13"/>
    <p:sldId id="2083" r:id="rId14"/>
    <p:sldId id="2147479241" r:id="rId15"/>
    <p:sldId id="2147483149" r:id="rId16"/>
    <p:sldId id="2147479243" r:id="rId17"/>
    <p:sldId id="2147483152" r:id="rId18"/>
    <p:sldId id="21474831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AB38CB-D70A-410B-953C-1AE1E5820AC3}">
          <p14:sldIdLst>
            <p14:sldId id="2147479239"/>
            <p14:sldId id="2147483146"/>
            <p14:sldId id="2147483150"/>
            <p14:sldId id="2080"/>
            <p14:sldId id="2147479228"/>
            <p14:sldId id="2147479230"/>
            <p14:sldId id="2011251241"/>
            <p14:sldId id="2147483151"/>
            <p14:sldId id="2083"/>
            <p14:sldId id="2147479241"/>
            <p14:sldId id="2147483149"/>
            <p14:sldId id="2147479243"/>
            <p14:sldId id="2147483152"/>
            <p14:sldId id="21474831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4F210C-679C-48F3-C037-323CB5B2AA38}" name="Ranil Appuhamy" initials="RA" userId="5f93c2c931b89211" providerId="Windows Live"/>
  <p188:author id="{30A6180E-A6C6-BCCB-40BB-1CE9B4CD7787}" name="LEGAND, Anaïs" initials="LA" userId="S::leganda@who.int::1db8eb7e-5fc5-4327-9744-1d6d650b8d2c" providerId="AD"/>
  <p188:author id="{B905962D-1EE9-4C33-24A7-E48FB0E11C7B}" name="Ranil Appuhamy (ranil.appuhamy@publichealthacademy.net)" initials="R(" userId="S::ranil.appuhamy_publichealthacademy.net#ext#@worldhealthorg.onmicrosoft.com::a73ce1fb-9286-4bcf-a6d1-cbe5d7800a53" providerId="AD"/>
  <p188:author id="{260C7074-F77E-B7AE-7932-524BF336556F}" name="MORY KEITA" initials="MK" userId="58f2fb851d688253" providerId="Windows Live"/>
  <p188:author id="{5A6FC47F-70E2-C270-CECB-6E0FF498C145}" name="Aminata Bagayoko" initials="AB" userId="fb3f2e77eca86c80" providerId="Windows Live"/>
  <p188:author id="{E807E181-AD38-5ABB-8DFA-D795022BFF02}" name="COSTA, Alejandro Javier" initials="CAJ" userId="S::costaa@who.int::824010de-59d8-40e2-875d-3d90f1e26cce" providerId="AD"/>
  <p188:author id="{FA01748D-5D23-B6C7-04B9-B894627378FF}" name="qcp9@cdc.gov" initials="qc" userId="S::urn:spo:guest#qcp9@cdc.gov::" providerId="AD"/>
  <p188:author id="{7C4D92A0-4606-19AD-E3DB-D8D53A81E2EA}" name="Doshi, Reena H. (CDC/DDPHSIS/CGH/GID)" initials="D(" userId="S::hqo3_cdc.gov#ext#@worldhealthorg.onmicrosoft.com::faad0f9d-6c06-4401-ba5b-f6a55aaf0552" providerId="AD"/>
  <p188:author id="{01D024B0-99E3-737C-DF65-F1914A1FEE59}" name="DANCANTE, Ana Mafalda" initials="DM" userId="S::dancantea@who.int::30afb5c6-3f95-45e1-b4a6-993ffaefdfc3" providerId="AD"/>
  <p188:author id="{3B5C1AB1-D3D7-0A63-A05C-69E65A0CBCE1}" name="efx5@cdc.gov" initials="ef" userId="S::urn:spo:guest#efx5@cdc.gov::" providerId="AD"/>
  <p188:author id="{9E5A3CBC-0BE3-2328-C9F1-D04812A79184}" name="DOSHI, Reena Hemendra" initials="DRH" userId="S::rdoshi@who.int::a000f633-1554-4c76-9779-d0878cdbdb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STA, Alejandro Javier" initials="CAJ" lastIdx="15" clrIdx="0">
    <p:extLst>
      <p:ext uri="{19B8F6BF-5375-455C-9EA6-DF929625EA0E}">
        <p15:presenceInfo xmlns:p15="http://schemas.microsoft.com/office/powerpoint/2012/main" userId="S::costaa@who.int::824010de-59d8-40e2-875d-3d90f1e26cce" providerId="AD"/>
      </p:ext>
    </p:extLst>
  </p:cmAuthor>
  <p:cmAuthor id="2" name="Ranil Appuhamy" initials="RA" lastIdx="1" clrIdx="1">
    <p:extLst>
      <p:ext uri="{19B8F6BF-5375-455C-9EA6-DF929625EA0E}">
        <p15:presenceInfo xmlns:p15="http://schemas.microsoft.com/office/powerpoint/2012/main" userId="5f93c2c931b89211" providerId="Windows Live"/>
      </p:ext>
    </p:extLst>
  </p:cmAuthor>
  <p:cmAuthor id="3" name="DOSHI, Reena Hemendra" initials="DRH" lastIdx="9" clrIdx="2">
    <p:extLst>
      <p:ext uri="{19B8F6BF-5375-455C-9EA6-DF929625EA0E}">
        <p15:presenceInfo xmlns:p15="http://schemas.microsoft.com/office/powerpoint/2012/main" userId="S::rdoshi@who.int::a000f633-1554-4c76-9779-d0878cdbd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C0"/>
    <a:srgbClr val="051291"/>
    <a:srgbClr val="6DD9FF"/>
    <a:srgbClr val="FFFCEF"/>
    <a:srgbClr val="C9B93F"/>
    <a:srgbClr val="005776"/>
    <a:srgbClr val="E3D9FF"/>
    <a:srgbClr val="E5F1FF"/>
    <a:srgbClr val="FFF8DD"/>
    <a:srgbClr val="F76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2936C-922D-750A-0B7E-17C880956BED}" v="63" dt="2024-07-16T14:09:51.312"/>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89907" autoAdjust="0"/>
  </p:normalViewPr>
  <p:slideViewPr>
    <p:cSldViewPr snapToGrid="0">
      <p:cViewPr varScale="1">
        <p:scale>
          <a:sx n="79" d="100"/>
          <a:sy n="79" d="100"/>
        </p:scale>
        <p:origin x="1166"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HI, Reena Hemendra" userId="a000f633-1554-4c76-9779-d0878cdbdb83" providerId="ADAL" clId="{120A11AF-ACAC-4964-BB38-98F79BF8CAB2}"/>
    <pc:docChg chg="undo custSel addSld delSld modSld modSection">
      <pc:chgData name="DOSHI, Reena Hemendra" userId="a000f633-1554-4c76-9779-d0878cdbdb83" providerId="ADAL" clId="{120A11AF-ACAC-4964-BB38-98F79BF8CAB2}" dt="2024-07-09T10:27:59.888" v="115" actId="27636"/>
      <pc:docMkLst>
        <pc:docMk/>
      </pc:docMkLst>
      <pc:sldChg chg="modSp del mod">
        <pc:chgData name="DOSHI, Reena Hemendra" userId="a000f633-1554-4c76-9779-d0878cdbdb83" providerId="ADAL" clId="{120A11AF-ACAC-4964-BB38-98F79BF8CAB2}" dt="2024-07-09T10:25:26.287" v="15" actId="47"/>
        <pc:sldMkLst>
          <pc:docMk/>
          <pc:sldMk cId="3612955658" sldId="2147479242"/>
        </pc:sldMkLst>
        <pc:spChg chg="mod">
          <ac:chgData name="DOSHI, Reena Hemendra" userId="a000f633-1554-4c76-9779-d0878cdbdb83" providerId="ADAL" clId="{120A11AF-ACAC-4964-BB38-98F79BF8CAB2}" dt="2024-07-09T10:25:02.737" v="14" actId="27636"/>
          <ac:spMkLst>
            <pc:docMk/>
            <pc:sldMk cId="3612955658" sldId="2147479242"/>
            <ac:spMk id="3" creationId="{78342812-0CAC-8C78-26E1-D3EAD07FAC36}"/>
          </ac:spMkLst>
        </pc:spChg>
      </pc:sldChg>
      <pc:sldChg chg="modSp mod">
        <pc:chgData name="DOSHI, Reena Hemendra" userId="a000f633-1554-4c76-9779-d0878cdbdb83" providerId="ADAL" clId="{120A11AF-ACAC-4964-BB38-98F79BF8CAB2}" dt="2024-07-09T10:27:59.888" v="115" actId="27636"/>
        <pc:sldMkLst>
          <pc:docMk/>
          <pc:sldMk cId="1112986142" sldId="2147483152"/>
        </pc:sldMkLst>
        <pc:spChg chg="mod">
          <ac:chgData name="DOSHI, Reena Hemendra" userId="a000f633-1554-4c76-9779-d0878cdbdb83" providerId="ADAL" clId="{120A11AF-ACAC-4964-BB38-98F79BF8CAB2}" dt="2024-07-09T10:27:59.888" v="115" actId="27636"/>
          <ac:spMkLst>
            <pc:docMk/>
            <pc:sldMk cId="1112986142" sldId="2147483152"/>
            <ac:spMk id="3" creationId="{21ADFBE1-33F9-4F6F-812E-827C227F2B02}"/>
          </ac:spMkLst>
        </pc:spChg>
      </pc:sldChg>
      <pc:sldChg chg="modSp mod modAnim">
        <pc:chgData name="DOSHI, Reena Hemendra" userId="a000f633-1554-4c76-9779-d0878cdbdb83" providerId="ADAL" clId="{120A11AF-ACAC-4964-BB38-98F79BF8CAB2}" dt="2024-07-09T10:27:53.747" v="111" actId="27636"/>
        <pc:sldMkLst>
          <pc:docMk/>
          <pc:sldMk cId="2127830747" sldId="2147483153"/>
        </pc:sldMkLst>
        <pc:spChg chg="mod">
          <ac:chgData name="DOSHI, Reena Hemendra" userId="a000f633-1554-4c76-9779-d0878cdbdb83" providerId="ADAL" clId="{120A11AF-ACAC-4964-BB38-98F79BF8CAB2}" dt="2024-07-09T10:27:53.747" v="111" actId="27636"/>
          <ac:spMkLst>
            <pc:docMk/>
            <pc:sldMk cId="2127830747" sldId="2147483153"/>
            <ac:spMk id="3" creationId="{30ACDB27-6B46-43C7-9B9A-D92376456FD8}"/>
          </ac:spMkLst>
        </pc:spChg>
      </pc:sldChg>
      <pc:sldChg chg="modSp add mod">
        <pc:chgData name="DOSHI, Reena Hemendra" userId="a000f633-1554-4c76-9779-d0878cdbdb83" providerId="ADAL" clId="{120A11AF-ACAC-4964-BB38-98F79BF8CAB2}" dt="2024-07-09T10:24:21.426" v="12" actId="207"/>
        <pc:sldMkLst>
          <pc:docMk/>
          <pc:sldMk cId="72471504" sldId="2147483154"/>
        </pc:sldMkLst>
        <pc:spChg chg="mod">
          <ac:chgData name="DOSHI, Reena Hemendra" userId="a000f633-1554-4c76-9779-d0878cdbdb83" providerId="ADAL" clId="{120A11AF-ACAC-4964-BB38-98F79BF8CAB2}" dt="2024-07-09T10:24:11.391" v="11" actId="1076"/>
          <ac:spMkLst>
            <pc:docMk/>
            <pc:sldMk cId="72471504" sldId="2147483154"/>
            <ac:spMk id="2" creationId="{4E2AAE8F-B4FB-4373-8B41-1FCE5F524E36}"/>
          </ac:spMkLst>
        </pc:spChg>
        <pc:spChg chg="mod">
          <ac:chgData name="DOSHI, Reena Hemendra" userId="a000f633-1554-4c76-9779-d0878cdbdb83" providerId="ADAL" clId="{120A11AF-ACAC-4964-BB38-98F79BF8CAB2}" dt="2024-07-09T10:24:21.426" v="12" actId="207"/>
          <ac:spMkLst>
            <pc:docMk/>
            <pc:sldMk cId="72471504" sldId="2147483154"/>
            <ac:spMk id="3" creationId="{862515B0-732D-47E9-AEDD-351D509AEE82}"/>
          </ac:spMkLst>
        </pc:spChg>
        <pc:spChg chg="mod">
          <ac:chgData name="DOSHI, Reena Hemendra" userId="a000f633-1554-4c76-9779-d0878cdbdb83" providerId="ADAL" clId="{120A11AF-ACAC-4964-BB38-98F79BF8CAB2}" dt="2024-07-09T10:23:39.219" v="3" actId="1076"/>
          <ac:spMkLst>
            <pc:docMk/>
            <pc:sldMk cId="72471504" sldId="2147483154"/>
            <ac:spMk id="13" creationId="{E81D3B97-2609-43BF-89B2-20DBD96CB337}"/>
          </ac:spMkLst>
        </pc:spChg>
        <pc:picChg chg="mod">
          <ac:chgData name="DOSHI, Reena Hemendra" userId="a000f633-1554-4c76-9779-d0878cdbdb83" providerId="ADAL" clId="{120A11AF-ACAC-4964-BB38-98F79BF8CAB2}" dt="2024-07-09T10:23:49.444" v="7" actId="1076"/>
          <ac:picMkLst>
            <pc:docMk/>
            <pc:sldMk cId="72471504" sldId="2147483154"/>
            <ac:picMk id="8" creationId="{5FBB2270-0084-42E4-B795-32F18F0C6E78}"/>
          </ac:picMkLst>
        </pc:picChg>
        <pc:picChg chg="mod">
          <ac:chgData name="DOSHI, Reena Hemendra" userId="a000f633-1554-4c76-9779-d0878cdbdb83" providerId="ADAL" clId="{120A11AF-ACAC-4964-BB38-98F79BF8CAB2}" dt="2024-07-09T10:23:52.886" v="8" actId="1076"/>
          <ac:picMkLst>
            <pc:docMk/>
            <pc:sldMk cId="72471504" sldId="2147483154"/>
            <ac:picMk id="10" creationId="{28457EA6-956B-4DFB-AF9E-2B13D3BA6410}"/>
          </ac:picMkLst>
        </pc:picChg>
        <pc:picChg chg="mod">
          <ac:chgData name="DOSHI, Reena Hemendra" userId="a000f633-1554-4c76-9779-d0878cdbdb83" providerId="ADAL" clId="{120A11AF-ACAC-4964-BB38-98F79BF8CAB2}" dt="2024-07-09T10:23:55.476" v="9" actId="1076"/>
          <ac:picMkLst>
            <pc:docMk/>
            <pc:sldMk cId="72471504" sldId="2147483154"/>
            <ac:picMk id="12" creationId="{801991E5-FC16-435E-85E8-E5B5A6943529}"/>
          </ac:picMkLst>
        </pc:picChg>
      </pc:sldChg>
    </pc:docChg>
  </pc:docChgLst>
  <pc:docChgLst>
    <pc:chgData name="COSTA, Alejandro Javier" userId="S::costaa@who.int::824010de-59d8-40e2-875d-3d90f1e26cce" providerId="AD" clId="Web-{A8C2936C-922D-750A-0B7E-17C880956BED}"/>
    <pc:docChg chg="delSld modSld modSection">
      <pc:chgData name="COSTA, Alejandro Javier" userId="S::costaa@who.int::824010de-59d8-40e2-875d-3d90f1e26cce" providerId="AD" clId="Web-{A8C2936C-922D-750A-0B7E-17C880956BED}" dt="2024-07-16T14:09:51.312" v="59"/>
      <pc:docMkLst>
        <pc:docMk/>
      </pc:docMkLst>
      <pc:sldChg chg="del">
        <pc:chgData name="COSTA, Alejandro Javier" userId="S::costaa@who.int::824010de-59d8-40e2-875d-3d90f1e26cce" providerId="AD" clId="Web-{A8C2936C-922D-750A-0B7E-17C880956BED}" dt="2024-07-16T14:09:51.312" v="59"/>
        <pc:sldMkLst>
          <pc:docMk/>
          <pc:sldMk cId="1120558969" sldId="2147479214"/>
        </pc:sldMkLst>
      </pc:sldChg>
      <pc:sldChg chg="modSp">
        <pc:chgData name="COSTA, Alejandro Javier" userId="S::costaa@who.int::824010de-59d8-40e2-875d-3d90f1e26cce" providerId="AD" clId="Web-{A8C2936C-922D-750A-0B7E-17C880956BED}" dt="2024-07-16T14:05:30.146" v="6" actId="20577"/>
        <pc:sldMkLst>
          <pc:docMk/>
          <pc:sldMk cId="3086809262" sldId="2147479239"/>
        </pc:sldMkLst>
        <pc:spChg chg="mod">
          <ac:chgData name="COSTA, Alejandro Javier" userId="S::costaa@who.int::824010de-59d8-40e2-875d-3d90f1e26cce" providerId="AD" clId="Web-{A8C2936C-922D-750A-0B7E-17C880956BED}" dt="2024-07-16T14:05:30.146" v="6" actId="20577"/>
          <ac:spMkLst>
            <pc:docMk/>
            <pc:sldMk cId="3086809262" sldId="2147479239"/>
            <ac:spMk id="4" creationId="{4C071B59-F126-F10C-E518-B5DFACBEC111}"/>
          </ac:spMkLst>
        </pc:spChg>
      </pc:sldChg>
      <pc:sldChg chg="modSp">
        <pc:chgData name="COSTA, Alejandro Javier" userId="S::costaa@who.int::824010de-59d8-40e2-875d-3d90f1e26cce" providerId="AD" clId="Web-{A8C2936C-922D-750A-0B7E-17C880956BED}" dt="2024-07-16T14:07:25.635" v="57" actId="20577"/>
        <pc:sldMkLst>
          <pc:docMk/>
          <pc:sldMk cId="2754453372" sldId="2147483146"/>
        </pc:sldMkLst>
        <pc:spChg chg="mod">
          <ac:chgData name="COSTA, Alejandro Javier" userId="S::costaa@who.int::824010de-59d8-40e2-875d-3d90f1e26cce" providerId="AD" clId="Web-{A8C2936C-922D-750A-0B7E-17C880956BED}" dt="2024-07-16T14:07:25.635" v="57" actId="20577"/>
          <ac:spMkLst>
            <pc:docMk/>
            <pc:sldMk cId="2754453372" sldId="2147483146"/>
            <ac:spMk id="13" creationId="{E81D3B97-2609-43BF-89B2-20DBD96CB337}"/>
          </ac:spMkLst>
        </pc:spChg>
      </pc:sldChg>
      <pc:sldChg chg="del">
        <pc:chgData name="COSTA, Alejandro Javier" userId="S::costaa@who.int::824010de-59d8-40e2-875d-3d90f1e26cce" providerId="AD" clId="Web-{A8C2936C-922D-750A-0B7E-17C880956BED}" dt="2024-07-16T14:08:12.527" v="58"/>
        <pc:sldMkLst>
          <pc:docMk/>
          <pc:sldMk cId="72471504" sldId="214748315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Available</c:v>
                </c:pt>
              </c:strCache>
            </c:strRef>
          </c:tx>
          <c:spPr>
            <a:solidFill>
              <a:schemeClr val="accent1"/>
            </a:solidFill>
            <a:ln>
              <a:noFill/>
            </a:ln>
            <a:effectLst/>
          </c:spPr>
          <c:invertIfNegative val="0"/>
          <c:cat>
            <c:numRef>
              <c:f>Sheet1!$A$2:$A$7</c:f>
              <c:numCache>
                <c:formatCode>mmm\-yy</c:formatCode>
                <c:ptCount val="6"/>
                <c:pt idx="0">
                  <c:v>45413</c:v>
                </c:pt>
                <c:pt idx="1">
                  <c:v>45444</c:v>
                </c:pt>
                <c:pt idx="2">
                  <c:v>45474</c:v>
                </c:pt>
                <c:pt idx="3">
                  <c:v>45505</c:v>
                </c:pt>
                <c:pt idx="4">
                  <c:v>45536</c:v>
                </c:pt>
                <c:pt idx="5">
                  <c:v>45566</c:v>
                </c:pt>
              </c:numCache>
            </c:numRef>
          </c:cat>
          <c:val>
            <c:numRef>
              <c:f>Sheet1!$C$2:$C$7</c:f>
              <c:numCache>
                <c:formatCode>#,##0</c:formatCode>
                <c:ptCount val="6"/>
                <c:pt idx="0">
                  <c:v>522750</c:v>
                </c:pt>
                <c:pt idx="1">
                  <c:v>481600</c:v>
                </c:pt>
                <c:pt idx="2">
                  <c:v>453051</c:v>
                </c:pt>
                <c:pt idx="3">
                  <c:v>453060</c:v>
                </c:pt>
                <c:pt idx="4">
                  <c:v>483719</c:v>
                </c:pt>
                <c:pt idx="5">
                  <c:v>491291</c:v>
                </c:pt>
              </c:numCache>
            </c:numRef>
          </c:val>
          <c:extLst xmlns:c16r2="http://schemas.microsoft.com/office/drawing/2015/06/chart">
            <c:ext xmlns:c16="http://schemas.microsoft.com/office/drawing/2014/chart" uri="{C3380CC4-5D6E-409C-BE32-E72D297353CC}">
              <c16:uniqueId val="{00000000-6F10-4805-B788-576C79D71681}"/>
            </c:ext>
          </c:extLst>
        </c:ser>
        <c:ser>
          <c:idx val="1"/>
          <c:order val="1"/>
          <c:tx>
            <c:strRef>
              <c:f>Sheet1!$B$1</c:f>
              <c:strCache>
                <c:ptCount val="1"/>
                <c:pt idx="0">
                  <c:v>Expiring</c:v>
                </c:pt>
              </c:strCache>
            </c:strRef>
          </c:tx>
          <c:spPr>
            <a:solidFill>
              <a:schemeClr val="accent2"/>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1-6F10-4805-B788-576C79D71681}"/>
                </c:ext>
                <c:ext xmlns:c15="http://schemas.microsoft.com/office/drawing/2012/chart" uri="{CE6537A1-D6FC-4f65-9D91-7224C49458BB}"/>
              </c:extLst>
            </c:dLbl>
            <c:dLbl>
              <c:idx val="1"/>
              <c:layout>
                <c:manualLayout>
                  <c:x val="-2.4107285392485083E-3"/>
                  <c:y val="-4.79432741916795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F10-4805-B788-576C79D71681}"/>
                </c:ext>
                <c:ext xmlns:c15="http://schemas.microsoft.com/office/drawing/2012/chart" uri="{CE6537A1-D6FC-4f65-9D91-7224C49458BB}">
                  <c15:layout/>
                </c:ext>
              </c:extLst>
            </c:dLbl>
            <c:dLbl>
              <c:idx val="2"/>
              <c:layout>
                <c:manualLayout>
                  <c:x val="4.8214570784969281E-3"/>
                  <c:y val="-7.00709392032240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F10-4805-B788-576C79D71681}"/>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04-6F10-4805-B788-576C79D71681}"/>
                </c:ext>
                <c:ext xmlns:c15="http://schemas.microsoft.com/office/drawing/2012/chart" uri="{CE6537A1-D6FC-4f65-9D91-7224C49458BB}"/>
              </c:extLst>
            </c:dLbl>
            <c:dLbl>
              <c:idx val="4"/>
              <c:layout>
                <c:manualLayout>
                  <c:x val="9.6429141569937676E-3"/>
                  <c:y val="-4.05673858544981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F10-4805-B788-576C79D71681}"/>
                </c:ext>
                <c:ext xmlns:c15="http://schemas.microsoft.com/office/drawing/2012/chart" uri="{CE6537A1-D6FC-4f65-9D91-7224C49458BB}">
                  <c15:layout/>
                </c:ext>
              </c:extLst>
            </c:dLbl>
            <c:dLbl>
              <c:idx val="5"/>
              <c:layout>
                <c:manualLayout>
                  <c:x val="4.8214570784969281E-3"/>
                  <c:y val="-5.90071066974518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F10-4805-B788-576C79D7168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mmm\-yy</c:formatCode>
                <c:ptCount val="6"/>
                <c:pt idx="0">
                  <c:v>45413</c:v>
                </c:pt>
                <c:pt idx="1">
                  <c:v>45444</c:v>
                </c:pt>
                <c:pt idx="2">
                  <c:v>45474</c:v>
                </c:pt>
                <c:pt idx="3">
                  <c:v>45505</c:v>
                </c:pt>
                <c:pt idx="4">
                  <c:v>45536</c:v>
                </c:pt>
                <c:pt idx="5">
                  <c:v>45566</c:v>
                </c:pt>
              </c:numCache>
            </c:numRef>
          </c:cat>
          <c:val>
            <c:numRef>
              <c:f>Sheet1!$B$2:$B$7</c:f>
              <c:numCache>
                <c:formatCode>General</c:formatCode>
                <c:ptCount val="6"/>
                <c:pt idx="0">
                  <c:v>0</c:v>
                </c:pt>
                <c:pt idx="1">
                  <c:v>41150</c:v>
                </c:pt>
                <c:pt idx="2">
                  <c:v>28549</c:v>
                </c:pt>
                <c:pt idx="3">
                  <c:v>0</c:v>
                </c:pt>
                <c:pt idx="4">
                  <c:v>30830</c:v>
                </c:pt>
                <c:pt idx="5">
                  <c:v>23419</c:v>
                </c:pt>
              </c:numCache>
            </c:numRef>
          </c:val>
          <c:extLst xmlns:c16r2="http://schemas.microsoft.com/office/drawing/2015/06/chart">
            <c:ext xmlns:c16="http://schemas.microsoft.com/office/drawing/2014/chart" uri="{C3380CC4-5D6E-409C-BE32-E72D297353CC}">
              <c16:uniqueId val="{00000007-6F10-4805-B788-576C79D71681}"/>
            </c:ext>
          </c:extLst>
        </c:ser>
        <c:dLbls>
          <c:showLegendKey val="0"/>
          <c:showVal val="0"/>
          <c:showCatName val="0"/>
          <c:showSerName val="0"/>
          <c:showPercent val="0"/>
          <c:showBubbleSize val="0"/>
        </c:dLbls>
        <c:gapWidth val="150"/>
        <c:overlap val="100"/>
        <c:axId val="-1388141856"/>
        <c:axId val="-1388132608"/>
      </c:barChart>
      <c:dateAx>
        <c:axId val="-138814185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1388132608"/>
        <c:crosses val="autoZero"/>
        <c:auto val="1"/>
        <c:lblOffset val="100"/>
        <c:baseTimeUnit val="months"/>
      </c:dateAx>
      <c:valAx>
        <c:axId val="-1388132608"/>
        <c:scaling>
          <c:orientation val="minMax"/>
          <c:max val="55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1388141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g"/><Relationship Id="rId2" Type="http://schemas.openxmlformats.org/officeDocument/2006/relationships/image" Target="../media/image29.svg"/><Relationship Id="rId1" Type="http://schemas.openxmlformats.org/officeDocument/2006/relationships/image" Target="../media/image22.png"/><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g"/><Relationship Id="rId2" Type="http://schemas.openxmlformats.org/officeDocument/2006/relationships/image" Target="../media/image29.svg"/><Relationship Id="rId1" Type="http://schemas.openxmlformats.org/officeDocument/2006/relationships/image" Target="../media/image22.png"/><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1DF3E-5DB7-460E-BDF2-E66A3B7A75C7}"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0A891E7-0A94-417D-8443-F114370DD09F}">
      <dgm:prSet/>
      <dgm:spPr/>
      <dgm:t>
        <a:bodyPr/>
        <a:lstStyle/>
        <a:p>
          <a:pPr>
            <a:defRPr cap="all"/>
          </a:pPr>
          <a:r>
            <a:t>Méningocoque (1997)</a:t>
          </a:r>
        </a:p>
      </dgm:t>
    </dgm:pt>
    <dgm:pt modelId="{D3F3AFAC-3EF2-41DD-A12A-4DB1E85DB803}" type="parTrans" cxnId="{D95E824A-6C00-4D65-B8D5-01EAB499D1A9}">
      <dgm:prSet/>
      <dgm:spPr/>
      <dgm:t>
        <a:bodyPr/>
        <a:lstStyle/>
        <a:p>
          <a:endParaRPr lang="en-US"/>
        </a:p>
      </dgm:t>
    </dgm:pt>
    <dgm:pt modelId="{4D426653-A216-4C7E-90B1-949106EFBB5D}" type="sibTrans" cxnId="{D95E824A-6C00-4D65-B8D5-01EAB499D1A9}">
      <dgm:prSet/>
      <dgm:spPr/>
      <dgm:t>
        <a:bodyPr/>
        <a:lstStyle/>
        <a:p>
          <a:endParaRPr lang="en-US"/>
        </a:p>
      </dgm:t>
    </dgm:pt>
    <dgm:pt modelId="{6C15FD0C-908E-4464-9993-64F6BBCA1722}">
      <dgm:prSet/>
      <dgm:spPr/>
      <dgm:t>
        <a:bodyPr/>
        <a:lstStyle/>
        <a:p>
          <a:pPr>
            <a:defRPr cap="all"/>
          </a:pPr>
          <a:r>
            <a:t>Fièvre jaune (2001)</a:t>
          </a:r>
        </a:p>
      </dgm:t>
    </dgm:pt>
    <dgm:pt modelId="{97DAFC2D-132C-4A23-846E-441E54C4767E}" type="parTrans" cxnId="{E9CCC92A-2923-4F36-AE29-0E503A76054D}">
      <dgm:prSet/>
      <dgm:spPr/>
      <dgm:t>
        <a:bodyPr/>
        <a:lstStyle/>
        <a:p>
          <a:endParaRPr lang="en-US"/>
        </a:p>
      </dgm:t>
    </dgm:pt>
    <dgm:pt modelId="{F66C06C7-5DC7-433D-A574-E05F461F27A0}" type="sibTrans" cxnId="{E9CCC92A-2923-4F36-AE29-0E503A76054D}">
      <dgm:prSet/>
      <dgm:spPr/>
      <dgm:t>
        <a:bodyPr/>
        <a:lstStyle/>
        <a:p>
          <a:endParaRPr lang="en-US"/>
        </a:p>
      </dgm:t>
    </dgm:pt>
    <dgm:pt modelId="{1ABE7933-4B75-4BA6-9942-D6C3260298F7}">
      <dgm:prSet/>
      <dgm:spPr/>
      <dgm:t>
        <a:bodyPr/>
        <a:lstStyle/>
        <a:p>
          <a:pPr>
            <a:defRPr cap="all"/>
          </a:pPr>
          <a:r>
            <a:t>Choléra </a:t>
          </a:r>
        </a:p>
        <a:p>
          <a:pPr>
            <a:defRPr cap="all"/>
          </a:pPr>
          <a:r>
            <a:t>(2013)</a:t>
          </a:r>
        </a:p>
      </dgm:t>
    </dgm:pt>
    <dgm:pt modelId="{24D50F97-A8DC-4DC7-9D81-5E8BCFC861BF}" type="parTrans" cxnId="{6C4156CC-A207-4F1C-9244-DB6127CF3737}">
      <dgm:prSet/>
      <dgm:spPr/>
      <dgm:t>
        <a:bodyPr/>
        <a:lstStyle/>
        <a:p>
          <a:endParaRPr lang="en-US"/>
        </a:p>
      </dgm:t>
    </dgm:pt>
    <dgm:pt modelId="{2A023F20-CC22-4224-91EF-CB0881EFC7F6}" type="sibTrans" cxnId="{6C4156CC-A207-4F1C-9244-DB6127CF3737}">
      <dgm:prSet/>
      <dgm:spPr/>
      <dgm:t>
        <a:bodyPr/>
        <a:lstStyle/>
        <a:p>
          <a:endParaRPr lang="en-US"/>
        </a:p>
      </dgm:t>
    </dgm:pt>
    <dgm:pt modelId="{419867AC-839E-4636-8C31-E47E8621AF40}">
      <dgm:prSet/>
      <dgm:spPr/>
      <dgm:t>
        <a:bodyPr/>
        <a:lstStyle/>
        <a:p>
          <a:pPr>
            <a:defRPr cap="all"/>
          </a:pPr>
          <a:r>
            <a:rPr lang="en-US" b="1"/>
            <a:t>Ebola</a:t>
          </a:r>
        </a:p>
        <a:p>
          <a:pPr>
            <a:defRPr cap="all"/>
          </a:pPr>
          <a:r>
            <a:rPr lang="en-US" b="1"/>
            <a:t> (2021)</a:t>
          </a:r>
          <a:endParaRPr lang="fr-FR"/>
        </a:p>
      </dgm:t>
    </dgm:pt>
    <dgm:pt modelId="{B4E53500-58F9-4BB2-8C87-10DF115CFE9E}" type="parTrans" cxnId="{67DF7AB6-08F4-4FD5-920D-F6330B054A2E}">
      <dgm:prSet/>
      <dgm:spPr/>
      <dgm:t>
        <a:bodyPr/>
        <a:lstStyle/>
        <a:p>
          <a:endParaRPr lang="en-US"/>
        </a:p>
      </dgm:t>
    </dgm:pt>
    <dgm:pt modelId="{D6048FF2-E000-4705-9160-008B6B91DCB0}" type="sibTrans" cxnId="{67DF7AB6-08F4-4FD5-920D-F6330B054A2E}">
      <dgm:prSet/>
      <dgm:spPr/>
      <dgm:t>
        <a:bodyPr/>
        <a:lstStyle/>
        <a:p>
          <a:endParaRPr lang="en-US"/>
        </a:p>
      </dgm:t>
    </dgm:pt>
    <dgm:pt modelId="{45121686-87C4-4ECD-B602-163549A10677}" type="pres">
      <dgm:prSet presAssocID="{1251DF3E-5DB7-460E-BDF2-E66A3B7A75C7}" presName="root" presStyleCnt="0">
        <dgm:presLayoutVars>
          <dgm:dir/>
          <dgm:resizeHandles val="exact"/>
        </dgm:presLayoutVars>
      </dgm:prSet>
      <dgm:spPr/>
      <dgm:t>
        <a:bodyPr/>
        <a:lstStyle/>
        <a:p>
          <a:endParaRPr lang="fr-FR"/>
        </a:p>
      </dgm:t>
    </dgm:pt>
    <dgm:pt modelId="{C8D3861A-EC6F-4335-B096-9DC725374045}" type="pres">
      <dgm:prSet presAssocID="{50A891E7-0A94-417D-8443-F114370DD09F}" presName="compNode" presStyleCnt="0"/>
      <dgm:spPr/>
    </dgm:pt>
    <dgm:pt modelId="{ABBB26CE-7A62-4E41-8E0E-5B71C803F292}" type="pres">
      <dgm:prSet presAssocID="{50A891E7-0A94-417D-8443-F114370DD09F}" presName="iconBgRect" presStyleLbl="bgShp" presStyleIdx="0" presStyleCnt="4"/>
      <dgm:spPr/>
    </dgm:pt>
    <dgm:pt modelId="{6B197C95-F6E2-4BD1-B77A-9EFC684C0099}" type="pres">
      <dgm:prSet presAssocID="{50A891E7-0A94-417D-8443-F114370DD09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8E5430EB-742B-4B79-90E1-004B920D92A6}" type="pres">
      <dgm:prSet presAssocID="{50A891E7-0A94-417D-8443-F114370DD09F}" presName="spaceRect" presStyleCnt="0"/>
      <dgm:spPr/>
    </dgm:pt>
    <dgm:pt modelId="{BE1417A2-076E-4771-97BF-9A78FBBC7C42}" type="pres">
      <dgm:prSet presAssocID="{50A891E7-0A94-417D-8443-F114370DD09F}" presName="textRect" presStyleLbl="revTx" presStyleIdx="0" presStyleCnt="4">
        <dgm:presLayoutVars>
          <dgm:chMax val="1"/>
          <dgm:chPref val="1"/>
        </dgm:presLayoutVars>
      </dgm:prSet>
      <dgm:spPr/>
      <dgm:t>
        <a:bodyPr/>
        <a:lstStyle/>
        <a:p>
          <a:endParaRPr lang="fr-FR"/>
        </a:p>
      </dgm:t>
    </dgm:pt>
    <dgm:pt modelId="{5F1B2B7E-634A-41F9-B793-6076A0D32833}" type="pres">
      <dgm:prSet presAssocID="{4D426653-A216-4C7E-90B1-949106EFBB5D}" presName="sibTrans" presStyleCnt="0"/>
      <dgm:spPr/>
    </dgm:pt>
    <dgm:pt modelId="{7A8B1DAE-D012-425B-BCB7-67B8B8110CE8}" type="pres">
      <dgm:prSet presAssocID="{6C15FD0C-908E-4464-9993-64F6BBCA1722}" presName="compNode" presStyleCnt="0"/>
      <dgm:spPr/>
    </dgm:pt>
    <dgm:pt modelId="{9BD80587-8D49-402E-B0ED-F62BE71F170A}" type="pres">
      <dgm:prSet presAssocID="{6C15FD0C-908E-4464-9993-64F6BBCA1722}" presName="iconBgRect" presStyleLbl="bgShp" presStyleIdx="1" presStyleCnt="4"/>
      <dgm:spPr/>
    </dgm:pt>
    <dgm:pt modelId="{2A214AD2-3113-44AB-8B77-E010982ACEBB}" type="pres">
      <dgm:prSet presAssocID="{6C15FD0C-908E-4464-9993-64F6BBCA172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squito outline"/>
        </a:ext>
      </dgm:extLst>
    </dgm:pt>
    <dgm:pt modelId="{32F75DD1-F0FE-48F9-823F-79D3ED1BED23}" type="pres">
      <dgm:prSet presAssocID="{6C15FD0C-908E-4464-9993-64F6BBCA1722}" presName="spaceRect" presStyleCnt="0"/>
      <dgm:spPr/>
    </dgm:pt>
    <dgm:pt modelId="{CEA4226E-D39B-4F9F-BFE3-B98215D29BEE}" type="pres">
      <dgm:prSet presAssocID="{6C15FD0C-908E-4464-9993-64F6BBCA1722}" presName="textRect" presStyleLbl="revTx" presStyleIdx="1" presStyleCnt="4">
        <dgm:presLayoutVars>
          <dgm:chMax val="1"/>
          <dgm:chPref val="1"/>
        </dgm:presLayoutVars>
      </dgm:prSet>
      <dgm:spPr/>
      <dgm:t>
        <a:bodyPr/>
        <a:lstStyle/>
        <a:p>
          <a:endParaRPr lang="fr-FR"/>
        </a:p>
      </dgm:t>
    </dgm:pt>
    <dgm:pt modelId="{2109A1AD-DA38-4D88-ABA2-0E2AB0DD2C3B}" type="pres">
      <dgm:prSet presAssocID="{F66C06C7-5DC7-433D-A574-E05F461F27A0}" presName="sibTrans" presStyleCnt="0"/>
      <dgm:spPr/>
    </dgm:pt>
    <dgm:pt modelId="{8B41C703-E644-4F81-90D0-6C618AA0A820}" type="pres">
      <dgm:prSet presAssocID="{1ABE7933-4B75-4BA6-9942-D6C3260298F7}" presName="compNode" presStyleCnt="0"/>
      <dgm:spPr/>
    </dgm:pt>
    <dgm:pt modelId="{CFF85903-5AE0-4A0B-B129-4C5DD6D7D91F}" type="pres">
      <dgm:prSet presAssocID="{1ABE7933-4B75-4BA6-9942-D6C3260298F7}" presName="iconBgRect" presStyleLbl="bgShp" presStyleIdx="2" presStyleCnt="4"/>
      <dgm:spPr/>
    </dgm:pt>
    <dgm:pt modelId="{95B6DEE6-578B-47B8-99CC-F308EA3BB55B}" type="pres">
      <dgm:prSet presAssocID="{1ABE7933-4B75-4BA6-9942-D6C3260298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andwash outline"/>
        </a:ext>
      </dgm:extLst>
    </dgm:pt>
    <dgm:pt modelId="{7CE26DD3-8C88-4000-AAFF-3279D42BD27B}" type="pres">
      <dgm:prSet presAssocID="{1ABE7933-4B75-4BA6-9942-D6C3260298F7}" presName="spaceRect" presStyleCnt="0"/>
      <dgm:spPr/>
    </dgm:pt>
    <dgm:pt modelId="{AE5D544A-3B22-41FF-8319-F202B0CBE977}" type="pres">
      <dgm:prSet presAssocID="{1ABE7933-4B75-4BA6-9942-D6C3260298F7}" presName="textRect" presStyleLbl="revTx" presStyleIdx="2" presStyleCnt="4">
        <dgm:presLayoutVars>
          <dgm:chMax val="1"/>
          <dgm:chPref val="1"/>
        </dgm:presLayoutVars>
      </dgm:prSet>
      <dgm:spPr/>
      <dgm:t>
        <a:bodyPr/>
        <a:lstStyle/>
        <a:p>
          <a:endParaRPr lang="fr-FR"/>
        </a:p>
      </dgm:t>
    </dgm:pt>
    <dgm:pt modelId="{92E9412E-0ECA-47BA-A685-5B5A2294BFED}" type="pres">
      <dgm:prSet presAssocID="{2A023F20-CC22-4224-91EF-CB0881EFC7F6}" presName="sibTrans" presStyleCnt="0"/>
      <dgm:spPr/>
    </dgm:pt>
    <dgm:pt modelId="{A0A9569A-9F30-4BED-89B2-46C8559A50CB}" type="pres">
      <dgm:prSet presAssocID="{419867AC-839E-4636-8C31-E47E8621AF40}" presName="compNode" presStyleCnt="0"/>
      <dgm:spPr/>
    </dgm:pt>
    <dgm:pt modelId="{DBF6BD90-898B-4C6C-8784-3E2A47D0C55B}" type="pres">
      <dgm:prSet presAssocID="{419867AC-839E-4636-8C31-E47E8621AF40}" presName="iconBgRect" presStyleLbl="bgShp" presStyleIdx="3" presStyleCnt="4"/>
      <dgm:spPr/>
    </dgm:pt>
    <dgm:pt modelId="{39D7C511-1907-4F60-8F16-0E6733125075}" type="pres">
      <dgm:prSet presAssocID="{419867AC-839E-4636-8C31-E47E8621AF4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l="-56000" r="-56000"/>
          </a:stretch>
        </a:blipFill>
        <a:ln>
          <a:noFill/>
        </a:ln>
      </dgm:spPr>
    </dgm:pt>
    <dgm:pt modelId="{737F6A3F-7D2D-4DCA-8D58-AF1C2F04B9E5}" type="pres">
      <dgm:prSet presAssocID="{419867AC-839E-4636-8C31-E47E8621AF40}" presName="spaceRect" presStyleCnt="0"/>
      <dgm:spPr/>
    </dgm:pt>
    <dgm:pt modelId="{825B4507-2509-4A98-A1D2-E182E0BE78EF}" type="pres">
      <dgm:prSet presAssocID="{419867AC-839E-4636-8C31-E47E8621AF40}" presName="textRect" presStyleLbl="revTx" presStyleIdx="3" presStyleCnt="4">
        <dgm:presLayoutVars>
          <dgm:chMax val="1"/>
          <dgm:chPref val="1"/>
        </dgm:presLayoutVars>
      </dgm:prSet>
      <dgm:spPr/>
      <dgm:t>
        <a:bodyPr/>
        <a:lstStyle/>
        <a:p>
          <a:endParaRPr lang="fr-FR"/>
        </a:p>
      </dgm:t>
    </dgm:pt>
  </dgm:ptLst>
  <dgm:cxnLst>
    <dgm:cxn modelId="{D95E824A-6C00-4D65-B8D5-01EAB499D1A9}" srcId="{1251DF3E-5DB7-460E-BDF2-E66A3B7A75C7}" destId="{50A891E7-0A94-417D-8443-F114370DD09F}" srcOrd="0" destOrd="0" parTransId="{D3F3AFAC-3EF2-41DD-A12A-4DB1E85DB803}" sibTransId="{4D426653-A216-4C7E-90B1-949106EFBB5D}"/>
    <dgm:cxn modelId="{67DF7AB6-08F4-4FD5-920D-F6330B054A2E}" srcId="{1251DF3E-5DB7-460E-BDF2-E66A3B7A75C7}" destId="{419867AC-839E-4636-8C31-E47E8621AF40}" srcOrd="3" destOrd="0" parTransId="{B4E53500-58F9-4BB2-8C87-10DF115CFE9E}" sibTransId="{D6048FF2-E000-4705-9160-008B6B91DCB0}"/>
    <dgm:cxn modelId="{13CA5422-B2FC-4071-A06F-E1CB14519EF7}" type="presOf" srcId="{1ABE7933-4B75-4BA6-9942-D6C3260298F7}" destId="{AE5D544A-3B22-41FF-8319-F202B0CBE977}" srcOrd="0" destOrd="0" presId="urn:microsoft.com/office/officeart/2018/5/layout/IconCircleLabelList"/>
    <dgm:cxn modelId="{E9CCC92A-2923-4F36-AE29-0E503A76054D}" srcId="{1251DF3E-5DB7-460E-BDF2-E66A3B7A75C7}" destId="{6C15FD0C-908E-4464-9993-64F6BBCA1722}" srcOrd="1" destOrd="0" parTransId="{97DAFC2D-132C-4A23-846E-441E54C4767E}" sibTransId="{F66C06C7-5DC7-433D-A574-E05F461F27A0}"/>
    <dgm:cxn modelId="{FE9113DF-49EB-4D5A-890E-E7489E02E33F}" type="presOf" srcId="{419867AC-839E-4636-8C31-E47E8621AF40}" destId="{825B4507-2509-4A98-A1D2-E182E0BE78EF}" srcOrd="0" destOrd="0" presId="urn:microsoft.com/office/officeart/2018/5/layout/IconCircleLabelList"/>
    <dgm:cxn modelId="{D3DB0FB8-B35D-4446-8D8E-6638B0E8A003}" type="presOf" srcId="{6C15FD0C-908E-4464-9993-64F6BBCA1722}" destId="{CEA4226E-D39B-4F9F-BFE3-B98215D29BEE}" srcOrd="0" destOrd="0" presId="urn:microsoft.com/office/officeart/2018/5/layout/IconCircleLabelList"/>
    <dgm:cxn modelId="{6C4156CC-A207-4F1C-9244-DB6127CF3737}" srcId="{1251DF3E-5DB7-460E-BDF2-E66A3B7A75C7}" destId="{1ABE7933-4B75-4BA6-9942-D6C3260298F7}" srcOrd="2" destOrd="0" parTransId="{24D50F97-A8DC-4DC7-9D81-5E8BCFC861BF}" sibTransId="{2A023F20-CC22-4224-91EF-CB0881EFC7F6}"/>
    <dgm:cxn modelId="{2BB971A6-4A77-4FF8-9C71-A8A438563DA0}" type="presOf" srcId="{1251DF3E-5DB7-460E-BDF2-E66A3B7A75C7}" destId="{45121686-87C4-4ECD-B602-163549A10677}" srcOrd="0" destOrd="0" presId="urn:microsoft.com/office/officeart/2018/5/layout/IconCircleLabelList"/>
    <dgm:cxn modelId="{F575782F-E781-4466-9114-59D2E1663EEF}" type="presOf" srcId="{50A891E7-0A94-417D-8443-F114370DD09F}" destId="{BE1417A2-076E-4771-97BF-9A78FBBC7C42}" srcOrd="0" destOrd="0" presId="urn:microsoft.com/office/officeart/2018/5/layout/IconCircleLabelList"/>
    <dgm:cxn modelId="{2B24C8A8-95AD-4ADA-87DB-FA2289218FD9}" type="presParOf" srcId="{45121686-87C4-4ECD-B602-163549A10677}" destId="{C8D3861A-EC6F-4335-B096-9DC725374045}" srcOrd="0" destOrd="0" presId="urn:microsoft.com/office/officeart/2018/5/layout/IconCircleLabelList"/>
    <dgm:cxn modelId="{ACDD51E2-41DB-487C-88AC-1329113AFE53}" type="presParOf" srcId="{C8D3861A-EC6F-4335-B096-9DC725374045}" destId="{ABBB26CE-7A62-4E41-8E0E-5B71C803F292}" srcOrd="0" destOrd="0" presId="urn:microsoft.com/office/officeart/2018/5/layout/IconCircleLabelList"/>
    <dgm:cxn modelId="{7EFB2DC0-8108-407C-84B3-B191468ABC3C}" type="presParOf" srcId="{C8D3861A-EC6F-4335-B096-9DC725374045}" destId="{6B197C95-F6E2-4BD1-B77A-9EFC684C0099}" srcOrd="1" destOrd="0" presId="urn:microsoft.com/office/officeart/2018/5/layout/IconCircleLabelList"/>
    <dgm:cxn modelId="{418FCE12-DB27-4EC7-9A51-68390B76B07E}" type="presParOf" srcId="{C8D3861A-EC6F-4335-B096-9DC725374045}" destId="{8E5430EB-742B-4B79-90E1-004B920D92A6}" srcOrd="2" destOrd="0" presId="urn:microsoft.com/office/officeart/2018/5/layout/IconCircleLabelList"/>
    <dgm:cxn modelId="{CBF69080-3EE5-49BA-8FE6-38ED69E1D399}" type="presParOf" srcId="{C8D3861A-EC6F-4335-B096-9DC725374045}" destId="{BE1417A2-076E-4771-97BF-9A78FBBC7C42}" srcOrd="3" destOrd="0" presId="urn:microsoft.com/office/officeart/2018/5/layout/IconCircleLabelList"/>
    <dgm:cxn modelId="{B35EBA45-8222-41CC-AB81-BE428DDC571D}" type="presParOf" srcId="{45121686-87C4-4ECD-B602-163549A10677}" destId="{5F1B2B7E-634A-41F9-B793-6076A0D32833}" srcOrd="1" destOrd="0" presId="urn:microsoft.com/office/officeart/2018/5/layout/IconCircleLabelList"/>
    <dgm:cxn modelId="{7809BDD1-815F-4502-957C-C3F7318F6D7E}" type="presParOf" srcId="{45121686-87C4-4ECD-B602-163549A10677}" destId="{7A8B1DAE-D012-425B-BCB7-67B8B8110CE8}" srcOrd="2" destOrd="0" presId="urn:microsoft.com/office/officeart/2018/5/layout/IconCircleLabelList"/>
    <dgm:cxn modelId="{70052E94-CF95-45D4-8093-04C378F77B0E}" type="presParOf" srcId="{7A8B1DAE-D012-425B-BCB7-67B8B8110CE8}" destId="{9BD80587-8D49-402E-B0ED-F62BE71F170A}" srcOrd="0" destOrd="0" presId="urn:microsoft.com/office/officeart/2018/5/layout/IconCircleLabelList"/>
    <dgm:cxn modelId="{83779E91-92AC-4D80-BA17-33590FA0DEC6}" type="presParOf" srcId="{7A8B1DAE-D012-425B-BCB7-67B8B8110CE8}" destId="{2A214AD2-3113-44AB-8B77-E010982ACEBB}" srcOrd="1" destOrd="0" presId="urn:microsoft.com/office/officeart/2018/5/layout/IconCircleLabelList"/>
    <dgm:cxn modelId="{BFA90D01-D0AB-4BA0-AF0F-B248913B5425}" type="presParOf" srcId="{7A8B1DAE-D012-425B-BCB7-67B8B8110CE8}" destId="{32F75DD1-F0FE-48F9-823F-79D3ED1BED23}" srcOrd="2" destOrd="0" presId="urn:microsoft.com/office/officeart/2018/5/layout/IconCircleLabelList"/>
    <dgm:cxn modelId="{7698395F-4643-4276-85C6-58D9278ADD3A}" type="presParOf" srcId="{7A8B1DAE-D012-425B-BCB7-67B8B8110CE8}" destId="{CEA4226E-D39B-4F9F-BFE3-B98215D29BEE}" srcOrd="3" destOrd="0" presId="urn:microsoft.com/office/officeart/2018/5/layout/IconCircleLabelList"/>
    <dgm:cxn modelId="{59244C9B-C882-4B53-8087-711820A60935}" type="presParOf" srcId="{45121686-87C4-4ECD-B602-163549A10677}" destId="{2109A1AD-DA38-4D88-ABA2-0E2AB0DD2C3B}" srcOrd="3" destOrd="0" presId="urn:microsoft.com/office/officeart/2018/5/layout/IconCircleLabelList"/>
    <dgm:cxn modelId="{D746439D-C90C-481F-BDFE-C9D84981E5D9}" type="presParOf" srcId="{45121686-87C4-4ECD-B602-163549A10677}" destId="{8B41C703-E644-4F81-90D0-6C618AA0A820}" srcOrd="4" destOrd="0" presId="urn:microsoft.com/office/officeart/2018/5/layout/IconCircleLabelList"/>
    <dgm:cxn modelId="{C477648E-F063-4A9D-8232-31E0826E08D9}" type="presParOf" srcId="{8B41C703-E644-4F81-90D0-6C618AA0A820}" destId="{CFF85903-5AE0-4A0B-B129-4C5DD6D7D91F}" srcOrd="0" destOrd="0" presId="urn:microsoft.com/office/officeart/2018/5/layout/IconCircleLabelList"/>
    <dgm:cxn modelId="{86D1B289-BEEB-4588-92D8-3D2F745DC990}" type="presParOf" srcId="{8B41C703-E644-4F81-90D0-6C618AA0A820}" destId="{95B6DEE6-578B-47B8-99CC-F308EA3BB55B}" srcOrd="1" destOrd="0" presId="urn:microsoft.com/office/officeart/2018/5/layout/IconCircleLabelList"/>
    <dgm:cxn modelId="{43E5820A-2199-44B8-9A9A-E60E27B804D4}" type="presParOf" srcId="{8B41C703-E644-4F81-90D0-6C618AA0A820}" destId="{7CE26DD3-8C88-4000-AAFF-3279D42BD27B}" srcOrd="2" destOrd="0" presId="urn:microsoft.com/office/officeart/2018/5/layout/IconCircleLabelList"/>
    <dgm:cxn modelId="{D74CAC24-D126-40FC-9848-253B39B56E9F}" type="presParOf" srcId="{8B41C703-E644-4F81-90D0-6C618AA0A820}" destId="{AE5D544A-3B22-41FF-8319-F202B0CBE977}" srcOrd="3" destOrd="0" presId="urn:microsoft.com/office/officeart/2018/5/layout/IconCircleLabelList"/>
    <dgm:cxn modelId="{7733D032-AA80-4D50-8766-F1B768B5B473}" type="presParOf" srcId="{45121686-87C4-4ECD-B602-163549A10677}" destId="{92E9412E-0ECA-47BA-A685-5B5A2294BFED}" srcOrd="5" destOrd="0" presId="urn:microsoft.com/office/officeart/2018/5/layout/IconCircleLabelList"/>
    <dgm:cxn modelId="{D271E696-928B-44E9-801A-5F7E4AD53A4B}" type="presParOf" srcId="{45121686-87C4-4ECD-B602-163549A10677}" destId="{A0A9569A-9F30-4BED-89B2-46C8559A50CB}" srcOrd="6" destOrd="0" presId="urn:microsoft.com/office/officeart/2018/5/layout/IconCircleLabelList"/>
    <dgm:cxn modelId="{6D5AB5AE-3D68-41C8-8F35-17D8DC7F0D81}" type="presParOf" srcId="{A0A9569A-9F30-4BED-89B2-46C8559A50CB}" destId="{DBF6BD90-898B-4C6C-8784-3E2A47D0C55B}" srcOrd="0" destOrd="0" presId="urn:microsoft.com/office/officeart/2018/5/layout/IconCircleLabelList"/>
    <dgm:cxn modelId="{A87EB583-CCED-4894-ABDC-182CD26B2CCC}" type="presParOf" srcId="{A0A9569A-9F30-4BED-89B2-46C8559A50CB}" destId="{39D7C511-1907-4F60-8F16-0E6733125075}" srcOrd="1" destOrd="0" presId="urn:microsoft.com/office/officeart/2018/5/layout/IconCircleLabelList"/>
    <dgm:cxn modelId="{BD5FBC82-3C46-4F97-A5AD-951118E483FF}" type="presParOf" srcId="{A0A9569A-9F30-4BED-89B2-46C8559A50CB}" destId="{737F6A3F-7D2D-4DCA-8D58-AF1C2F04B9E5}" srcOrd="2" destOrd="0" presId="urn:microsoft.com/office/officeart/2018/5/layout/IconCircleLabelList"/>
    <dgm:cxn modelId="{23A505EB-4370-4E87-972A-63A5E556453F}" type="presParOf" srcId="{A0A9569A-9F30-4BED-89B2-46C8559A50CB}" destId="{825B4507-2509-4A98-A1D2-E182E0BE78E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842600-EC0D-4F50-8B60-3BD509BCD860}"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FE8CB602-03B9-4843-9BCD-1BEE55BDD107}">
      <dgm:prSet/>
      <dgm:spPr/>
      <dgm:t>
        <a:bodyPr/>
        <a:lstStyle/>
        <a:p>
          <a:r>
            <a:t>Le pays doit remplir et soumettre une demande au secrétariat du GIC en utilisant le formulaire de demande standard, accompagné des annexes et des documents pertinents.</a:t>
          </a:r>
        </a:p>
      </dgm:t>
    </dgm:pt>
    <dgm:pt modelId="{B06418D9-36EE-4261-9C63-425D763B0752}" type="parTrans" cxnId="{17D43E48-FD69-4C5E-8A7A-B32CE4F730E5}">
      <dgm:prSet/>
      <dgm:spPr/>
      <dgm:t>
        <a:bodyPr/>
        <a:lstStyle/>
        <a:p>
          <a:endParaRPr lang="en-US"/>
        </a:p>
      </dgm:t>
    </dgm:pt>
    <dgm:pt modelId="{59259BBF-6E70-4FCF-AE45-A506CC0A3350}" type="sibTrans" cxnId="{17D43E48-FD69-4C5E-8A7A-B32CE4F730E5}">
      <dgm:prSet/>
      <dgm:spPr/>
      <dgm:t>
        <a:bodyPr/>
        <a:lstStyle/>
        <a:p>
          <a:endParaRPr lang="en-US"/>
        </a:p>
      </dgm:t>
    </dgm:pt>
    <dgm:pt modelId="{1D170E83-EBCC-4343-86D7-679CBD451DBB}">
      <dgm:prSet/>
      <dgm:spPr/>
      <dgm:t>
        <a:bodyPr/>
        <a:lstStyle/>
        <a:p>
          <a:r>
            <a:t>Le secrétariat du GIC transmet la demande aux membres du GIC issus des quatre organismes.</a:t>
          </a:r>
        </a:p>
      </dgm:t>
    </dgm:pt>
    <dgm:pt modelId="{19117FFC-8498-4DB2-8F67-EF028EBD94AD}" type="parTrans" cxnId="{8A62B871-49EC-440F-85D2-C4952785613F}">
      <dgm:prSet/>
      <dgm:spPr/>
      <dgm:t>
        <a:bodyPr/>
        <a:lstStyle/>
        <a:p>
          <a:endParaRPr lang="en-US"/>
        </a:p>
      </dgm:t>
    </dgm:pt>
    <dgm:pt modelId="{3CE5B6F5-D7A9-42C1-AAC8-6C982ADC7715}" type="sibTrans" cxnId="{8A62B871-49EC-440F-85D2-C4952785613F}">
      <dgm:prSet/>
      <dgm:spPr/>
      <dgm:t>
        <a:bodyPr/>
        <a:lstStyle/>
        <a:p>
          <a:endParaRPr lang="en-US"/>
        </a:p>
      </dgm:t>
    </dgm:pt>
    <dgm:pt modelId="{85A86F74-99C6-4504-870F-E0BD5C248053}">
      <dgm:prSet/>
      <dgm:spPr/>
      <dgm:t>
        <a:bodyPr/>
        <a:lstStyle/>
        <a:p>
          <a:r>
            <a:rPr dirty="0"/>
            <a:t>Les </a:t>
          </a:r>
          <a:r>
            <a:rPr dirty="0" err="1"/>
            <a:t>membres</a:t>
          </a:r>
          <a:r>
            <a:rPr dirty="0"/>
            <a:t> du GIC </a:t>
          </a:r>
          <a:r>
            <a:rPr dirty="0" err="1"/>
            <a:t>décident</a:t>
          </a:r>
          <a:r>
            <a:rPr dirty="0"/>
            <a:t> par consensus de </a:t>
          </a:r>
          <a:r>
            <a:rPr dirty="0" smtClean="0"/>
            <a:t>l</a:t>
          </a:r>
          <a:r>
            <a:rPr lang="fr-FR" dirty="0" smtClean="0"/>
            <a:t>’</a:t>
          </a:r>
          <a:r>
            <a:rPr dirty="0" smtClean="0"/>
            <a:t>envoi </a:t>
          </a:r>
          <a:r>
            <a:rPr dirty="0"/>
            <a:t>de </a:t>
          </a:r>
          <a:r>
            <a:rPr dirty="0" err="1"/>
            <a:t>vaccins</a:t>
          </a:r>
          <a:r>
            <a:rPr dirty="0"/>
            <a:t> et </a:t>
          </a:r>
          <a:r>
            <a:rPr dirty="0" smtClean="0"/>
            <a:t>d</a:t>
          </a:r>
          <a:r>
            <a:rPr lang="fr-FR" dirty="0" smtClean="0"/>
            <a:t>’</a:t>
          </a:r>
          <a:r>
            <a:rPr dirty="0" err="1" smtClean="0"/>
            <a:t>autres</a:t>
          </a:r>
          <a:r>
            <a:rPr dirty="0" smtClean="0"/>
            <a:t> </a:t>
          </a:r>
          <a:r>
            <a:rPr dirty="0" err="1"/>
            <a:t>fournitures</a:t>
          </a:r>
          <a:r>
            <a:rPr dirty="0"/>
            <a:t> au pays </a:t>
          </a:r>
          <a:r>
            <a:rPr dirty="0" err="1"/>
            <a:t>demandeur</a:t>
          </a:r>
          <a:r>
            <a:rPr dirty="0"/>
            <a:t>. </a:t>
          </a:r>
        </a:p>
      </dgm:t>
    </dgm:pt>
    <dgm:pt modelId="{F328CF8D-F59E-4E9E-BE02-6F728EBA3401}" type="parTrans" cxnId="{45ABEBA3-B2AC-4E55-8ADD-60267ADACAC9}">
      <dgm:prSet/>
      <dgm:spPr/>
      <dgm:t>
        <a:bodyPr/>
        <a:lstStyle/>
        <a:p>
          <a:endParaRPr lang="en-US"/>
        </a:p>
      </dgm:t>
    </dgm:pt>
    <dgm:pt modelId="{A61C73C9-71A7-4C8B-94E0-B64576016D89}" type="sibTrans" cxnId="{45ABEBA3-B2AC-4E55-8ADD-60267ADACAC9}">
      <dgm:prSet/>
      <dgm:spPr/>
      <dgm:t>
        <a:bodyPr/>
        <a:lstStyle/>
        <a:p>
          <a:endParaRPr lang="en-US"/>
        </a:p>
      </dgm:t>
    </dgm:pt>
    <dgm:pt modelId="{5D83819D-F00C-44DE-A7B1-2122E87DCA71}">
      <dgm:prSet/>
      <dgm:spPr/>
      <dgm:t>
        <a:bodyPr/>
        <a:lstStyle/>
        <a:p>
          <a:r>
            <a:rPr dirty="0"/>
            <a:t>Si la </a:t>
          </a:r>
          <a:r>
            <a:rPr dirty="0" err="1"/>
            <a:t>demande</a:t>
          </a:r>
          <a:r>
            <a:rPr dirty="0"/>
            <a:t> </a:t>
          </a:r>
          <a:r>
            <a:rPr dirty="0" err="1"/>
            <a:t>est</a:t>
          </a:r>
          <a:r>
            <a:rPr dirty="0"/>
            <a:t> </a:t>
          </a:r>
          <a:r>
            <a:rPr dirty="0" err="1"/>
            <a:t>approuvée</a:t>
          </a:r>
          <a:r>
            <a:rPr dirty="0"/>
            <a:t>, la Division des </a:t>
          </a:r>
          <a:r>
            <a:rPr dirty="0" err="1"/>
            <a:t>approvisionnements</a:t>
          </a:r>
          <a:r>
            <a:rPr dirty="0"/>
            <a:t> de </a:t>
          </a:r>
          <a:r>
            <a:rPr dirty="0" smtClean="0"/>
            <a:t>l</a:t>
          </a:r>
          <a:r>
            <a:rPr lang="fr-FR" dirty="0" smtClean="0"/>
            <a:t>’</a:t>
          </a:r>
          <a:r>
            <a:rPr dirty="0" smtClean="0"/>
            <a:t>UNICEF </a:t>
          </a:r>
          <a:r>
            <a:rPr dirty="0" err="1"/>
            <a:t>organise</a:t>
          </a:r>
          <a:r>
            <a:rPr dirty="0"/>
            <a:t> la </a:t>
          </a:r>
          <a:r>
            <a:rPr dirty="0" err="1"/>
            <a:t>livraison</a:t>
          </a:r>
          <a:r>
            <a:rPr dirty="0"/>
            <a:t> des </a:t>
          </a:r>
          <a:r>
            <a:rPr dirty="0" err="1"/>
            <a:t>vaccins</a:t>
          </a:r>
          <a:r>
            <a:rPr dirty="0"/>
            <a:t> au pays. </a:t>
          </a:r>
        </a:p>
      </dgm:t>
    </dgm:pt>
    <dgm:pt modelId="{8126FB9C-E7FF-4C8A-801F-921729C8703A}" type="parTrans" cxnId="{4C1785C8-7130-4399-AB46-E2D7066CC0DE}">
      <dgm:prSet/>
      <dgm:spPr/>
      <dgm:t>
        <a:bodyPr/>
        <a:lstStyle/>
        <a:p>
          <a:endParaRPr lang="en-US"/>
        </a:p>
      </dgm:t>
    </dgm:pt>
    <dgm:pt modelId="{CF005950-7D81-4AB5-8CA8-F8A3537FBCA1}" type="sibTrans" cxnId="{4C1785C8-7130-4399-AB46-E2D7066CC0DE}">
      <dgm:prSet/>
      <dgm:spPr/>
      <dgm:t>
        <a:bodyPr/>
        <a:lstStyle/>
        <a:p>
          <a:endParaRPr lang="en-US"/>
        </a:p>
      </dgm:t>
    </dgm:pt>
    <dgm:pt modelId="{FBEB333F-F5B7-4CAA-8096-7A84C32060D1}" type="pres">
      <dgm:prSet presAssocID="{F1842600-EC0D-4F50-8B60-3BD509BCD860}" presName="Name0" presStyleCnt="0">
        <dgm:presLayoutVars>
          <dgm:dir/>
          <dgm:resizeHandles val="exact"/>
        </dgm:presLayoutVars>
      </dgm:prSet>
      <dgm:spPr/>
      <dgm:t>
        <a:bodyPr/>
        <a:lstStyle/>
        <a:p>
          <a:endParaRPr lang="fr-FR"/>
        </a:p>
      </dgm:t>
    </dgm:pt>
    <dgm:pt modelId="{3FDF4A6C-8D91-41C8-A9C8-F13D96F02085}" type="pres">
      <dgm:prSet presAssocID="{FE8CB602-03B9-4843-9BCD-1BEE55BDD107}" presName="node" presStyleLbl="node1" presStyleIdx="0" presStyleCnt="4">
        <dgm:presLayoutVars>
          <dgm:bulletEnabled val="1"/>
        </dgm:presLayoutVars>
      </dgm:prSet>
      <dgm:spPr/>
      <dgm:t>
        <a:bodyPr/>
        <a:lstStyle/>
        <a:p>
          <a:endParaRPr lang="fr-FR"/>
        </a:p>
      </dgm:t>
    </dgm:pt>
    <dgm:pt modelId="{4D5E0DDA-AFA0-459F-A8A8-FC6541EC51F3}" type="pres">
      <dgm:prSet presAssocID="{59259BBF-6E70-4FCF-AE45-A506CC0A3350}" presName="sibTrans" presStyleLbl="sibTrans2D1" presStyleIdx="0" presStyleCnt="3"/>
      <dgm:spPr/>
      <dgm:t>
        <a:bodyPr/>
        <a:lstStyle/>
        <a:p>
          <a:endParaRPr lang="fr-FR"/>
        </a:p>
      </dgm:t>
    </dgm:pt>
    <dgm:pt modelId="{16C07315-68EA-4ABD-A5AB-364DF572DE28}" type="pres">
      <dgm:prSet presAssocID="{59259BBF-6E70-4FCF-AE45-A506CC0A3350}" presName="connectorText" presStyleLbl="sibTrans2D1" presStyleIdx="0" presStyleCnt="3"/>
      <dgm:spPr/>
      <dgm:t>
        <a:bodyPr/>
        <a:lstStyle/>
        <a:p>
          <a:endParaRPr lang="fr-FR"/>
        </a:p>
      </dgm:t>
    </dgm:pt>
    <dgm:pt modelId="{18F57C2A-F63D-4B25-B72C-F5D3989F7C6B}" type="pres">
      <dgm:prSet presAssocID="{1D170E83-EBCC-4343-86D7-679CBD451DBB}" presName="node" presStyleLbl="node1" presStyleIdx="1" presStyleCnt="4">
        <dgm:presLayoutVars>
          <dgm:bulletEnabled val="1"/>
        </dgm:presLayoutVars>
      </dgm:prSet>
      <dgm:spPr/>
      <dgm:t>
        <a:bodyPr/>
        <a:lstStyle/>
        <a:p>
          <a:endParaRPr lang="fr-FR"/>
        </a:p>
      </dgm:t>
    </dgm:pt>
    <dgm:pt modelId="{29EF54E8-7AEF-4A29-9AA9-9CB8A7644454}" type="pres">
      <dgm:prSet presAssocID="{3CE5B6F5-D7A9-42C1-AAC8-6C982ADC7715}" presName="sibTrans" presStyleLbl="sibTrans2D1" presStyleIdx="1" presStyleCnt="3"/>
      <dgm:spPr/>
      <dgm:t>
        <a:bodyPr/>
        <a:lstStyle/>
        <a:p>
          <a:endParaRPr lang="fr-FR"/>
        </a:p>
      </dgm:t>
    </dgm:pt>
    <dgm:pt modelId="{CEC6AD69-06F5-4DE2-A2F3-BECD311D65F4}" type="pres">
      <dgm:prSet presAssocID="{3CE5B6F5-D7A9-42C1-AAC8-6C982ADC7715}" presName="connectorText" presStyleLbl="sibTrans2D1" presStyleIdx="1" presStyleCnt="3"/>
      <dgm:spPr/>
      <dgm:t>
        <a:bodyPr/>
        <a:lstStyle/>
        <a:p>
          <a:endParaRPr lang="fr-FR"/>
        </a:p>
      </dgm:t>
    </dgm:pt>
    <dgm:pt modelId="{3AF184D8-9BD0-42FB-A01B-7204D2E07B69}" type="pres">
      <dgm:prSet presAssocID="{85A86F74-99C6-4504-870F-E0BD5C248053}" presName="node" presStyleLbl="node1" presStyleIdx="2" presStyleCnt="4">
        <dgm:presLayoutVars>
          <dgm:bulletEnabled val="1"/>
        </dgm:presLayoutVars>
      </dgm:prSet>
      <dgm:spPr/>
      <dgm:t>
        <a:bodyPr/>
        <a:lstStyle/>
        <a:p>
          <a:endParaRPr lang="fr-FR"/>
        </a:p>
      </dgm:t>
    </dgm:pt>
    <dgm:pt modelId="{9E1BC04A-E67D-44C2-A92D-ACEF879DDB1E}" type="pres">
      <dgm:prSet presAssocID="{A61C73C9-71A7-4C8B-94E0-B64576016D89}" presName="sibTrans" presStyleLbl="sibTrans2D1" presStyleIdx="2" presStyleCnt="3"/>
      <dgm:spPr/>
      <dgm:t>
        <a:bodyPr/>
        <a:lstStyle/>
        <a:p>
          <a:endParaRPr lang="fr-FR"/>
        </a:p>
      </dgm:t>
    </dgm:pt>
    <dgm:pt modelId="{A282EC3F-613B-48A9-9A58-59260BD9A76B}" type="pres">
      <dgm:prSet presAssocID="{A61C73C9-71A7-4C8B-94E0-B64576016D89}" presName="connectorText" presStyleLbl="sibTrans2D1" presStyleIdx="2" presStyleCnt="3"/>
      <dgm:spPr/>
      <dgm:t>
        <a:bodyPr/>
        <a:lstStyle/>
        <a:p>
          <a:endParaRPr lang="fr-FR"/>
        </a:p>
      </dgm:t>
    </dgm:pt>
    <dgm:pt modelId="{4A0D9366-C4BD-419F-A167-D3720F7E099B}" type="pres">
      <dgm:prSet presAssocID="{5D83819D-F00C-44DE-A7B1-2122E87DCA71}" presName="node" presStyleLbl="node1" presStyleIdx="3" presStyleCnt="4">
        <dgm:presLayoutVars>
          <dgm:bulletEnabled val="1"/>
        </dgm:presLayoutVars>
      </dgm:prSet>
      <dgm:spPr/>
      <dgm:t>
        <a:bodyPr/>
        <a:lstStyle/>
        <a:p>
          <a:endParaRPr lang="fr-FR"/>
        </a:p>
      </dgm:t>
    </dgm:pt>
  </dgm:ptLst>
  <dgm:cxnLst>
    <dgm:cxn modelId="{B65E7C61-9588-4A40-BC66-692471B7CBB6}" type="presOf" srcId="{FE8CB602-03B9-4843-9BCD-1BEE55BDD107}" destId="{3FDF4A6C-8D91-41C8-A9C8-F13D96F02085}" srcOrd="0" destOrd="0" presId="urn:microsoft.com/office/officeart/2005/8/layout/process1"/>
    <dgm:cxn modelId="{5BE9F6B7-BD90-4348-8706-790C81959B3B}" type="presOf" srcId="{F1842600-EC0D-4F50-8B60-3BD509BCD860}" destId="{FBEB333F-F5B7-4CAA-8096-7A84C32060D1}" srcOrd="0" destOrd="0" presId="urn:microsoft.com/office/officeart/2005/8/layout/process1"/>
    <dgm:cxn modelId="{37015164-E4EF-4D5C-9DFC-B6639B2AE2D7}" type="presOf" srcId="{5D83819D-F00C-44DE-A7B1-2122E87DCA71}" destId="{4A0D9366-C4BD-419F-A167-D3720F7E099B}" srcOrd="0" destOrd="0" presId="urn:microsoft.com/office/officeart/2005/8/layout/process1"/>
    <dgm:cxn modelId="{5F265FD4-277F-437A-BDC3-A2E8ED158E2C}" type="presOf" srcId="{3CE5B6F5-D7A9-42C1-AAC8-6C982ADC7715}" destId="{CEC6AD69-06F5-4DE2-A2F3-BECD311D65F4}" srcOrd="1" destOrd="0" presId="urn:microsoft.com/office/officeart/2005/8/layout/process1"/>
    <dgm:cxn modelId="{8E74BFC1-C444-4519-8DDB-449FBDE63DDE}" type="presOf" srcId="{3CE5B6F5-D7A9-42C1-AAC8-6C982ADC7715}" destId="{29EF54E8-7AEF-4A29-9AA9-9CB8A7644454}" srcOrd="0" destOrd="0" presId="urn:microsoft.com/office/officeart/2005/8/layout/process1"/>
    <dgm:cxn modelId="{5FD44DA8-9368-40A5-A99A-D37C8E7D6949}" type="presOf" srcId="{1D170E83-EBCC-4343-86D7-679CBD451DBB}" destId="{18F57C2A-F63D-4B25-B72C-F5D3989F7C6B}" srcOrd="0" destOrd="0" presId="urn:microsoft.com/office/officeart/2005/8/layout/process1"/>
    <dgm:cxn modelId="{45ABEBA3-B2AC-4E55-8ADD-60267ADACAC9}" srcId="{F1842600-EC0D-4F50-8B60-3BD509BCD860}" destId="{85A86F74-99C6-4504-870F-E0BD5C248053}" srcOrd="2" destOrd="0" parTransId="{F328CF8D-F59E-4E9E-BE02-6F728EBA3401}" sibTransId="{A61C73C9-71A7-4C8B-94E0-B64576016D89}"/>
    <dgm:cxn modelId="{17D43E48-FD69-4C5E-8A7A-B32CE4F730E5}" srcId="{F1842600-EC0D-4F50-8B60-3BD509BCD860}" destId="{FE8CB602-03B9-4843-9BCD-1BEE55BDD107}" srcOrd="0" destOrd="0" parTransId="{B06418D9-36EE-4261-9C63-425D763B0752}" sibTransId="{59259BBF-6E70-4FCF-AE45-A506CC0A3350}"/>
    <dgm:cxn modelId="{8A62B871-49EC-440F-85D2-C4952785613F}" srcId="{F1842600-EC0D-4F50-8B60-3BD509BCD860}" destId="{1D170E83-EBCC-4343-86D7-679CBD451DBB}" srcOrd="1" destOrd="0" parTransId="{19117FFC-8498-4DB2-8F67-EF028EBD94AD}" sibTransId="{3CE5B6F5-D7A9-42C1-AAC8-6C982ADC7715}"/>
    <dgm:cxn modelId="{4CF0B7E5-5FFE-4DFB-990F-98B84D2BFB9F}" type="presOf" srcId="{A61C73C9-71A7-4C8B-94E0-B64576016D89}" destId="{9E1BC04A-E67D-44C2-A92D-ACEF879DDB1E}" srcOrd="0" destOrd="0" presId="urn:microsoft.com/office/officeart/2005/8/layout/process1"/>
    <dgm:cxn modelId="{525148AA-2327-4A00-A0D9-CD009500C375}" type="presOf" srcId="{59259BBF-6E70-4FCF-AE45-A506CC0A3350}" destId="{4D5E0DDA-AFA0-459F-A8A8-FC6541EC51F3}" srcOrd="0" destOrd="0" presId="urn:microsoft.com/office/officeart/2005/8/layout/process1"/>
    <dgm:cxn modelId="{3C3BA17F-6C3A-439E-B18D-8CA543DDDAC6}" type="presOf" srcId="{85A86F74-99C6-4504-870F-E0BD5C248053}" destId="{3AF184D8-9BD0-42FB-A01B-7204D2E07B69}" srcOrd="0" destOrd="0" presId="urn:microsoft.com/office/officeart/2005/8/layout/process1"/>
    <dgm:cxn modelId="{B6EC500C-2A56-4EDD-A4DE-84C2D5760562}" type="presOf" srcId="{59259BBF-6E70-4FCF-AE45-A506CC0A3350}" destId="{16C07315-68EA-4ABD-A5AB-364DF572DE28}" srcOrd="1" destOrd="0" presId="urn:microsoft.com/office/officeart/2005/8/layout/process1"/>
    <dgm:cxn modelId="{F4F5E1CE-8C81-4BDD-B009-1BB68D4562D0}" type="presOf" srcId="{A61C73C9-71A7-4C8B-94E0-B64576016D89}" destId="{A282EC3F-613B-48A9-9A58-59260BD9A76B}" srcOrd="1" destOrd="0" presId="urn:microsoft.com/office/officeart/2005/8/layout/process1"/>
    <dgm:cxn modelId="{4C1785C8-7130-4399-AB46-E2D7066CC0DE}" srcId="{F1842600-EC0D-4F50-8B60-3BD509BCD860}" destId="{5D83819D-F00C-44DE-A7B1-2122E87DCA71}" srcOrd="3" destOrd="0" parTransId="{8126FB9C-E7FF-4C8A-801F-921729C8703A}" sibTransId="{CF005950-7D81-4AB5-8CA8-F8A3537FBCA1}"/>
    <dgm:cxn modelId="{4B6C04BB-567F-4AFF-BC88-C2FF9CDB624A}" type="presParOf" srcId="{FBEB333F-F5B7-4CAA-8096-7A84C32060D1}" destId="{3FDF4A6C-8D91-41C8-A9C8-F13D96F02085}" srcOrd="0" destOrd="0" presId="urn:microsoft.com/office/officeart/2005/8/layout/process1"/>
    <dgm:cxn modelId="{C18BC6BB-9E09-4428-BAA8-32687DE169DF}" type="presParOf" srcId="{FBEB333F-F5B7-4CAA-8096-7A84C32060D1}" destId="{4D5E0DDA-AFA0-459F-A8A8-FC6541EC51F3}" srcOrd="1" destOrd="0" presId="urn:microsoft.com/office/officeart/2005/8/layout/process1"/>
    <dgm:cxn modelId="{51D1F214-87D2-41C2-826B-5AA67FFFC465}" type="presParOf" srcId="{4D5E0DDA-AFA0-459F-A8A8-FC6541EC51F3}" destId="{16C07315-68EA-4ABD-A5AB-364DF572DE28}" srcOrd="0" destOrd="0" presId="urn:microsoft.com/office/officeart/2005/8/layout/process1"/>
    <dgm:cxn modelId="{8B68EE9B-E733-415D-919F-7C1A86307BD0}" type="presParOf" srcId="{FBEB333F-F5B7-4CAA-8096-7A84C32060D1}" destId="{18F57C2A-F63D-4B25-B72C-F5D3989F7C6B}" srcOrd="2" destOrd="0" presId="urn:microsoft.com/office/officeart/2005/8/layout/process1"/>
    <dgm:cxn modelId="{A745E46E-5BD4-41D6-8837-8B4EA465A73E}" type="presParOf" srcId="{FBEB333F-F5B7-4CAA-8096-7A84C32060D1}" destId="{29EF54E8-7AEF-4A29-9AA9-9CB8A7644454}" srcOrd="3" destOrd="0" presId="urn:microsoft.com/office/officeart/2005/8/layout/process1"/>
    <dgm:cxn modelId="{A39D0F09-928A-4A77-AA94-6BAE378222C7}" type="presParOf" srcId="{29EF54E8-7AEF-4A29-9AA9-9CB8A7644454}" destId="{CEC6AD69-06F5-4DE2-A2F3-BECD311D65F4}" srcOrd="0" destOrd="0" presId="urn:microsoft.com/office/officeart/2005/8/layout/process1"/>
    <dgm:cxn modelId="{A241D49E-9F3B-49BF-B4B9-D22220ECB5B1}" type="presParOf" srcId="{FBEB333F-F5B7-4CAA-8096-7A84C32060D1}" destId="{3AF184D8-9BD0-42FB-A01B-7204D2E07B69}" srcOrd="4" destOrd="0" presId="urn:microsoft.com/office/officeart/2005/8/layout/process1"/>
    <dgm:cxn modelId="{F5B07C5A-EF5F-4A40-9609-AB91C700E304}" type="presParOf" srcId="{FBEB333F-F5B7-4CAA-8096-7A84C32060D1}" destId="{9E1BC04A-E67D-44C2-A92D-ACEF879DDB1E}" srcOrd="5" destOrd="0" presId="urn:microsoft.com/office/officeart/2005/8/layout/process1"/>
    <dgm:cxn modelId="{C1B00DF7-22DC-4062-B73A-684F4F5740F4}" type="presParOf" srcId="{9E1BC04A-E67D-44C2-A92D-ACEF879DDB1E}" destId="{A282EC3F-613B-48A9-9A58-59260BD9A76B}" srcOrd="0" destOrd="0" presId="urn:microsoft.com/office/officeart/2005/8/layout/process1"/>
    <dgm:cxn modelId="{A71B0AC2-2F62-480C-922E-D71F931BA618}" type="presParOf" srcId="{FBEB333F-F5B7-4CAA-8096-7A84C32060D1}" destId="{4A0D9366-C4BD-419F-A167-D3720F7E099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B26CE-7A62-4E41-8E0E-5B71C803F292}">
      <dsp:nvSpPr>
        <dsp:cNvPr id="0" name=""/>
        <dsp:cNvSpPr/>
      </dsp:nvSpPr>
      <dsp:spPr>
        <a:xfrm>
          <a:off x="559818" y="309969"/>
          <a:ext cx="1445678" cy="144567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97C95-F6E2-4BD1-B77A-9EFC684C0099}">
      <dsp:nvSpPr>
        <dsp:cNvPr id="0" name=""/>
        <dsp:cNvSpPr/>
      </dsp:nvSpPr>
      <dsp:spPr>
        <a:xfrm>
          <a:off x="867913" y="618064"/>
          <a:ext cx="829487" cy="8294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1417A2-076E-4771-97BF-9A78FBBC7C42}">
      <dsp:nvSpPr>
        <dsp:cNvPr id="0" name=""/>
        <dsp:cNvSpPr/>
      </dsp:nvSpPr>
      <dsp:spPr>
        <a:xfrm>
          <a:off x="97674"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33450">
            <a:lnSpc>
              <a:spcPct val="90000"/>
            </a:lnSpc>
            <a:spcBef>
              <a:spcPct val="0"/>
            </a:spcBef>
            <a:spcAft>
              <a:spcPct val="35000"/>
            </a:spcAft>
            <a:defRPr cap="all"/>
          </a:pPr>
          <a:r>
            <a:rPr sz="2100" kern="1200"/>
            <a:t>Méningocoque (1997)</a:t>
          </a:r>
        </a:p>
      </dsp:txBody>
      <dsp:txXfrm>
        <a:off x="97674" y="2205941"/>
        <a:ext cx="2369965" cy="720000"/>
      </dsp:txXfrm>
    </dsp:sp>
    <dsp:sp modelId="{9BD80587-8D49-402E-B0ED-F62BE71F170A}">
      <dsp:nvSpPr>
        <dsp:cNvPr id="0" name=""/>
        <dsp:cNvSpPr/>
      </dsp:nvSpPr>
      <dsp:spPr>
        <a:xfrm>
          <a:off x="3344527" y="309969"/>
          <a:ext cx="1445678" cy="144567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214AD2-3113-44AB-8B77-E010982ACEBB}">
      <dsp:nvSpPr>
        <dsp:cNvPr id="0" name=""/>
        <dsp:cNvSpPr/>
      </dsp:nvSpPr>
      <dsp:spPr>
        <a:xfrm>
          <a:off x="3652622" y="618064"/>
          <a:ext cx="829487" cy="8294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4226E-D39B-4F9F-BFE3-B98215D29BEE}">
      <dsp:nvSpPr>
        <dsp:cNvPr id="0" name=""/>
        <dsp:cNvSpPr/>
      </dsp:nvSpPr>
      <dsp:spPr>
        <a:xfrm>
          <a:off x="2882383"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33450">
            <a:lnSpc>
              <a:spcPct val="90000"/>
            </a:lnSpc>
            <a:spcBef>
              <a:spcPct val="0"/>
            </a:spcBef>
            <a:spcAft>
              <a:spcPct val="35000"/>
            </a:spcAft>
            <a:defRPr cap="all"/>
          </a:pPr>
          <a:r>
            <a:rPr sz="2100" kern="1200"/>
            <a:t>Fièvre jaune (2001)</a:t>
          </a:r>
        </a:p>
      </dsp:txBody>
      <dsp:txXfrm>
        <a:off x="2882383" y="2205941"/>
        <a:ext cx="2369965" cy="720000"/>
      </dsp:txXfrm>
    </dsp:sp>
    <dsp:sp modelId="{CFF85903-5AE0-4A0B-B129-4C5DD6D7D91F}">
      <dsp:nvSpPr>
        <dsp:cNvPr id="0" name=""/>
        <dsp:cNvSpPr/>
      </dsp:nvSpPr>
      <dsp:spPr>
        <a:xfrm>
          <a:off x="6129236" y="309969"/>
          <a:ext cx="1445678" cy="144567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6DEE6-578B-47B8-99CC-F308EA3BB55B}">
      <dsp:nvSpPr>
        <dsp:cNvPr id="0" name=""/>
        <dsp:cNvSpPr/>
      </dsp:nvSpPr>
      <dsp:spPr>
        <a:xfrm>
          <a:off x="6437331" y="618064"/>
          <a:ext cx="829487" cy="8294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5D544A-3B22-41FF-8319-F202B0CBE977}">
      <dsp:nvSpPr>
        <dsp:cNvPr id="0" name=""/>
        <dsp:cNvSpPr/>
      </dsp:nvSpPr>
      <dsp:spPr>
        <a:xfrm>
          <a:off x="5667092"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33450">
            <a:lnSpc>
              <a:spcPct val="90000"/>
            </a:lnSpc>
            <a:spcBef>
              <a:spcPct val="0"/>
            </a:spcBef>
            <a:spcAft>
              <a:spcPct val="35000"/>
            </a:spcAft>
            <a:defRPr cap="all"/>
          </a:pPr>
          <a:r>
            <a:rPr sz="2100" kern="1200"/>
            <a:t>Choléra </a:t>
          </a:r>
        </a:p>
        <a:p>
          <a:pPr lvl="0" algn="ctr" defTabSz="933450">
            <a:lnSpc>
              <a:spcPct val="90000"/>
            </a:lnSpc>
            <a:spcBef>
              <a:spcPct val="0"/>
            </a:spcBef>
            <a:spcAft>
              <a:spcPct val="35000"/>
            </a:spcAft>
            <a:defRPr cap="all"/>
          </a:pPr>
          <a:r>
            <a:rPr sz="2100" kern="1200"/>
            <a:t>(2013)</a:t>
          </a:r>
        </a:p>
      </dsp:txBody>
      <dsp:txXfrm>
        <a:off x="5667092" y="2205941"/>
        <a:ext cx="2369965" cy="720000"/>
      </dsp:txXfrm>
    </dsp:sp>
    <dsp:sp modelId="{DBF6BD90-898B-4C6C-8784-3E2A47D0C55B}">
      <dsp:nvSpPr>
        <dsp:cNvPr id="0" name=""/>
        <dsp:cNvSpPr/>
      </dsp:nvSpPr>
      <dsp:spPr>
        <a:xfrm>
          <a:off x="8913945" y="309969"/>
          <a:ext cx="1445678" cy="144567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7C511-1907-4F60-8F16-0E6733125075}">
      <dsp:nvSpPr>
        <dsp:cNvPr id="0" name=""/>
        <dsp:cNvSpPr/>
      </dsp:nvSpPr>
      <dsp:spPr>
        <a:xfrm>
          <a:off x="9222040" y="618064"/>
          <a:ext cx="829487" cy="829487"/>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6000" r="-5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5B4507-2509-4A98-A1D2-E182E0BE78EF}">
      <dsp:nvSpPr>
        <dsp:cNvPr id="0" name=""/>
        <dsp:cNvSpPr/>
      </dsp:nvSpPr>
      <dsp:spPr>
        <a:xfrm>
          <a:off x="8451801" y="2205941"/>
          <a:ext cx="2369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33450">
            <a:lnSpc>
              <a:spcPct val="90000"/>
            </a:lnSpc>
            <a:spcBef>
              <a:spcPct val="0"/>
            </a:spcBef>
            <a:spcAft>
              <a:spcPct val="35000"/>
            </a:spcAft>
            <a:defRPr cap="all"/>
          </a:pPr>
          <a:r>
            <a:rPr lang="en-US" sz="2100" b="1" kern="1200"/>
            <a:t>Ebola</a:t>
          </a:r>
        </a:p>
        <a:p>
          <a:pPr lvl="0" algn="ctr" defTabSz="933450">
            <a:lnSpc>
              <a:spcPct val="90000"/>
            </a:lnSpc>
            <a:spcBef>
              <a:spcPct val="0"/>
            </a:spcBef>
            <a:spcAft>
              <a:spcPct val="35000"/>
            </a:spcAft>
            <a:defRPr cap="all"/>
          </a:pPr>
          <a:r>
            <a:rPr lang="en-US" sz="2100" b="1" kern="1200"/>
            <a:t> (2021)</a:t>
          </a:r>
          <a:endParaRPr lang="fr-FR" sz="2100" kern="1200"/>
        </a:p>
      </dsp:txBody>
      <dsp:txXfrm>
        <a:off x="8451801" y="2205941"/>
        <a:ext cx="236996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F4A6C-8D91-41C8-A9C8-F13D96F02085}">
      <dsp:nvSpPr>
        <dsp:cNvPr id="0" name=""/>
        <dsp:cNvSpPr/>
      </dsp:nvSpPr>
      <dsp:spPr>
        <a:xfrm>
          <a:off x="4872" y="173105"/>
          <a:ext cx="2130260" cy="28958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sz="1700" kern="1200"/>
            <a:t>Le pays doit remplir et soumettre une demande au secrétariat du GIC en utilisant le formulaire de demande standard, accompagné des annexes et des documents pertinents.</a:t>
          </a:r>
        </a:p>
      </dsp:txBody>
      <dsp:txXfrm>
        <a:off x="67265" y="235498"/>
        <a:ext cx="2005474" cy="2771037"/>
      </dsp:txXfrm>
    </dsp:sp>
    <dsp:sp modelId="{4D5E0DDA-AFA0-459F-A8A8-FC6541EC51F3}">
      <dsp:nvSpPr>
        <dsp:cNvPr id="0" name=""/>
        <dsp:cNvSpPr/>
      </dsp:nvSpPr>
      <dsp:spPr>
        <a:xfrm>
          <a:off x="2348158" y="1356864"/>
          <a:ext cx="451615" cy="52830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348158" y="1462525"/>
        <a:ext cx="316131" cy="316982"/>
      </dsp:txXfrm>
    </dsp:sp>
    <dsp:sp modelId="{18F57C2A-F63D-4B25-B72C-F5D3989F7C6B}">
      <dsp:nvSpPr>
        <dsp:cNvPr id="0" name=""/>
        <dsp:cNvSpPr/>
      </dsp:nvSpPr>
      <dsp:spPr>
        <a:xfrm>
          <a:off x="2987237" y="173105"/>
          <a:ext cx="2130260" cy="289582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sz="1700" kern="1200"/>
            <a:t>Le secrétariat du GIC transmet la demande aux membres du GIC issus des quatre organismes.</a:t>
          </a:r>
        </a:p>
      </dsp:txBody>
      <dsp:txXfrm>
        <a:off x="3049630" y="235498"/>
        <a:ext cx="2005474" cy="2771037"/>
      </dsp:txXfrm>
    </dsp:sp>
    <dsp:sp modelId="{29EF54E8-7AEF-4A29-9AA9-9CB8A7644454}">
      <dsp:nvSpPr>
        <dsp:cNvPr id="0" name=""/>
        <dsp:cNvSpPr/>
      </dsp:nvSpPr>
      <dsp:spPr>
        <a:xfrm>
          <a:off x="5330523" y="1356864"/>
          <a:ext cx="451615" cy="528304"/>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330523" y="1462525"/>
        <a:ext cx="316131" cy="316982"/>
      </dsp:txXfrm>
    </dsp:sp>
    <dsp:sp modelId="{3AF184D8-9BD0-42FB-A01B-7204D2E07B69}">
      <dsp:nvSpPr>
        <dsp:cNvPr id="0" name=""/>
        <dsp:cNvSpPr/>
      </dsp:nvSpPr>
      <dsp:spPr>
        <a:xfrm>
          <a:off x="5969602" y="173105"/>
          <a:ext cx="2130260" cy="2895823"/>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sz="1700" kern="1200" dirty="0"/>
            <a:t>Les </a:t>
          </a:r>
          <a:r>
            <a:rPr sz="1700" kern="1200" dirty="0" err="1"/>
            <a:t>membres</a:t>
          </a:r>
          <a:r>
            <a:rPr sz="1700" kern="1200" dirty="0"/>
            <a:t> du GIC </a:t>
          </a:r>
          <a:r>
            <a:rPr sz="1700" kern="1200" dirty="0" err="1"/>
            <a:t>décident</a:t>
          </a:r>
          <a:r>
            <a:rPr sz="1700" kern="1200" dirty="0"/>
            <a:t> par consensus de </a:t>
          </a:r>
          <a:r>
            <a:rPr sz="1700" kern="1200" dirty="0" smtClean="0"/>
            <a:t>l</a:t>
          </a:r>
          <a:r>
            <a:rPr lang="fr-FR" sz="1700" kern="1200" dirty="0" smtClean="0"/>
            <a:t>’</a:t>
          </a:r>
          <a:r>
            <a:rPr sz="1700" kern="1200" dirty="0" smtClean="0"/>
            <a:t>envoi </a:t>
          </a:r>
          <a:r>
            <a:rPr sz="1700" kern="1200" dirty="0"/>
            <a:t>de </a:t>
          </a:r>
          <a:r>
            <a:rPr sz="1700" kern="1200" dirty="0" err="1"/>
            <a:t>vaccins</a:t>
          </a:r>
          <a:r>
            <a:rPr sz="1700" kern="1200" dirty="0"/>
            <a:t> et </a:t>
          </a:r>
          <a:r>
            <a:rPr sz="1700" kern="1200" dirty="0" smtClean="0"/>
            <a:t>d</a:t>
          </a:r>
          <a:r>
            <a:rPr lang="fr-FR" sz="1700" kern="1200" dirty="0" smtClean="0"/>
            <a:t>’</a:t>
          </a:r>
          <a:r>
            <a:rPr sz="1700" kern="1200" dirty="0" err="1" smtClean="0"/>
            <a:t>autres</a:t>
          </a:r>
          <a:r>
            <a:rPr sz="1700" kern="1200" dirty="0" smtClean="0"/>
            <a:t> </a:t>
          </a:r>
          <a:r>
            <a:rPr sz="1700" kern="1200" dirty="0" err="1"/>
            <a:t>fournitures</a:t>
          </a:r>
          <a:r>
            <a:rPr sz="1700" kern="1200" dirty="0"/>
            <a:t> au pays </a:t>
          </a:r>
          <a:r>
            <a:rPr sz="1700" kern="1200" dirty="0" err="1"/>
            <a:t>demandeur</a:t>
          </a:r>
          <a:r>
            <a:rPr sz="1700" kern="1200" dirty="0"/>
            <a:t>. </a:t>
          </a:r>
        </a:p>
      </dsp:txBody>
      <dsp:txXfrm>
        <a:off x="6031995" y="235498"/>
        <a:ext cx="2005474" cy="2771037"/>
      </dsp:txXfrm>
    </dsp:sp>
    <dsp:sp modelId="{9E1BC04A-E67D-44C2-A92D-ACEF879DDB1E}">
      <dsp:nvSpPr>
        <dsp:cNvPr id="0" name=""/>
        <dsp:cNvSpPr/>
      </dsp:nvSpPr>
      <dsp:spPr>
        <a:xfrm>
          <a:off x="8312888" y="1356864"/>
          <a:ext cx="451615" cy="528304"/>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312888" y="1462525"/>
        <a:ext cx="316131" cy="316982"/>
      </dsp:txXfrm>
    </dsp:sp>
    <dsp:sp modelId="{4A0D9366-C4BD-419F-A167-D3720F7E099B}">
      <dsp:nvSpPr>
        <dsp:cNvPr id="0" name=""/>
        <dsp:cNvSpPr/>
      </dsp:nvSpPr>
      <dsp:spPr>
        <a:xfrm>
          <a:off x="8951967" y="173105"/>
          <a:ext cx="2130260" cy="2895823"/>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sz="1700" kern="1200" dirty="0"/>
            <a:t>Si la </a:t>
          </a:r>
          <a:r>
            <a:rPr sz="1700" kern="1200" dirty="0" err="1"/>
            <a:t>demande</a:t>
          </a:r>
          <a:r>
            <a:rPr sz="1700" kern="1200" dirty="0"/>
            <a:t> </a:t>
          </a:r>
          <a:r>
            <a:rPr sz="1700" kern="1200" dirty="0" err="1"/>
            <a:t>est</a:t>
          </a:r>
          <a:r>
            <a:rPr sz="1700" kern="1200" dirty="0"/>
            <a:t> </a:t>
          </a:r>
          <a:r>
            <a:rPr sz="1700" kern="1200" dirty="0" err="1"/>
            <a:t>approuvée</a:t>
          </a:r>
          <a:r>
            <a:rPr sz="1700" kern="1200" dirty="0"/>
            <a:t>, la Division des </a:t>
          </a:r>
          <a:r>
            <a:rPr sz="1700" kern="1200" dirty="0" err="1"/>
            <a:t>approvisionnements</a:t>
          </a:r>
          <a:r>
            <a:rPr sz="1700" kern="1200" dirty="0"/>
            <a:t> de </a:t>
          </a:r>
          <a:r>
            <a:rPr sz="1700" kern="1200" dirty="0" smtClean="0"/>
            <a:t>l</a:t>
          </a:r>
          <a:r>
            <a:rPr lang="fr-FR" sz="1700" kern="1200" dirty="0" smtClean="0"/>
            <a:t>’</a:t>
          </a:r>
          <a:r>
            <a:rPr sz="1700" kern="1200" dirty="0" smtClean="0"/>
            <a:t>UNICEF </a:t>
          </a:r>
          <a:r>
            <a:rPr sz="1700" kern="1200" dirty="0" err="1"/>
            <a:t>organise</a:t>
          </a:r>
          <a:r>
            <a:rPr sz="1700" kern="1200" dirty="0"/>
            <a:t> la </a:t>
          </a:r>
          <a:r>
            <a:rPr sz="1700" kern="1200" dirty="0" err="1"/>
            <a:t>livraison</a:t>
          </a:r>
          <a:r>
            <a:rPr sz="1700" kern="1200" dirty="0"/>
            <a:t> des </a:t>
          </a:r>
          <a:r>
            <a:rPr sz="1700" kern="1200" dirty="0" err="1"/>
            <a:t>vaccins</a:t>
          </a:r>
          <a:r>
            <a:rPr sz="1700" kern="1200" dirty="0"/>
            <a:t> au pays. </a:t>
          </a:r>
        </a:p>
      </dsp:txBody>
      <dsp:txXfrm>
        <a:off x="9014360" y="235498"/>
        <a:ext cx="2005474" cy="277103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E65E887-92C8-AD89-9693-CAD38F167C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D3D0433-AFA3-CAF7-D5C4-4398FFE127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53B50C-BEBF-47AC-8B93-70CBA6A2F48A}" type="datetimeFigureOut">
              <a:rPr lang="en-US" smtClean="0"/>
              <a:t>8/26/2024</a:t>
            </a:fld>
            <a:endParaRPr lang="fr-FR"/>
          </a:p>
        </p:txBody>
      </p:sp>
      <p:sp>
        <p:nvSpPr>
          <p:cNvPr id="4" name="Footer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6AFCA37-F007-9E2D-C22E-843CD8D31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2113E11-4477-2C43-DCB4-4F356C742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808B3-9D13-4905-85AC-473BE257ACCB}" type="slidenum">
              <a:rPr lang="en-US" smtClean="0"/>
              <a:t>‹N°›</a:t>
            </a:fld>
            <a:endParaRPr lang="fr-FR"/>
          </a:p>
        </p:txBody>
      </p:sp>
    </p:spTree>
    <p:extLst>
      <p:ext uri="{BB962C8B-B14F-4D97-AF65-F5344CB8AC3E}">
        <p14:creationId xmlns:p14="http://schemas.microsoft.com/office/powerpoint/2010/main" val="1496238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D8D69-9081-CC4C-AA9A-8A91BE58FF5B}" type="datetimeFigureOut">
              <a:rPr lang="en-US" smtClean="0"/>
              <a:t>8/26/2024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817AA-0E04-6A40-B2F8-6BF7D849D761}" type="slidenum">
              <a:rPr lang="en-US" smtClean="0"/>
              <a:t>‹N°›</a:t>
            </a:fld>
            <a:endParaRPr lang="fr-FR"/>
          </a:p>
        </p:txBody>
      </p:sp>
    </p:spTree>
    <p:extLst>
      <p:ext uri="{BB962C8B-B14F-4D97-AF65-F5344CB8AC3E}">
        <p14:creationId xmlns:p14="http://schemas.microsoft.com/office/powerpoint/2010/main" val="352413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1</a:t>
            </a:fld>
            <a:endParaRPr lang="en-US"/>
          </a:p>
        </p:txBody>
      </p:sp>
    </p:spTree>
    <p:extLst>
      <p:ext uri="{BB962C8B-B14F-4D97-AF65-F5344CB8AC3E}">
        <p14:creationId xmlns:p14="http://schemas.microsoft.com/office/powerpoint/2010/main" val="84881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886325" algn="l"/>
              </a:tabLst>
            </a:pPr>
            <a:r>
              <a:rPr lang="fr-FR" dirty="0" smtClean="0"/>
              <a:t>Deux mécanismes permettent aux pays </a:t>
            </a:r>
            <a:r>
              <a:rPr lang="fr-FR" dirty="0" smtClean="0"/>
              <a:t>d’accéder </a:t>
            </a:r>
            <a:r>
              <a:rPr lang="fr-FR" dirty="0" smtClean="0"/>
              <a:t>au vaccin contre le virus Ebola. Le premier est le guichet de financement de la vaccination préventive contre Ebola que </a:t>
            </a:r>
            <a:r>
              <a:rPr lang="fr-FR" dirty="0" err="1" smtClean="0"/>
              <a:t>Gavi</a:t>
            </a:r>
            <a:r>
              <a:rPr lang="fr-FR" dirty="0" smtClean="0"/>
              <a:t> a mentionnée tout à </a:t>
            </a:r>
            <a:r>
              <a:rPr lang="fr-FR" dirty="0" smtClean="0"/>
              <a:t>l’heure</a:t>
            </a:r>
            <a:r>
              <a:rPr lang="fr-FR" dirty="0" smtClean="0"/>
              <a:t>. </a:t>
            </a:r>
            <a:r>
              <a:rPr lang="fr-FR" dirty="0" smtClean="0"/>
              <a:t>L’un </a:t>
            </a:r>
            <a:r>
              <a:rPr lang="fr-FR" dirty="0" smtClean="0"/>
              <a:t>ou </a:t>
            </a:r>
            <a:r>
              <a:rPr lang="fr-FR" dirty="0" smtClean="0"/>
              <a:t>l’autre </a:t>
            </a:r>
            <a:r>
              <a:rPr lang="fr-FR" dirty="0" smtClean="0"/>
              <a:t>des vaccins </a:t>
            </a:r>
            <a:r>
              <a:rPr lang="fr-FR" dirty="0" err="1" smtClean="0"/>
              <a:t>préqualifié</a:t>
            </a:r>
            <a:r>
              <a:rPr lang="fr-FR" dirty="0" smtClean="0"/>
              <a:t> peut être demandé pour la vaccination préventive des populations à risque. En outre, pour aider les pays à déployer le vaccin, une équipe de coordination du vaccin contre le virus Ebola, composée de multiples partenaires, a été constituée en 2023 pour élaborer des orientations techniques, fournir un appui technique et créer et soutenir un programme de suivi, </a:t>
            </a:r>
            <a:r>
              <a:rPr lang="fr-FR" dirty="0" smtClean="0"/>
              <a:t>d’évaluation </a:t>
            </a:r>
            <a:r>
              <a:rPr lang="fr-FR" dirty="0" smtClean="0"/>
              <a:t>et </a:t>
            </a:r>
            <a:r>
              <a:rPr lang="fr-FR" dirty="0" smtClean="0"/>
              <a:t>d’apprentissage</a:t>
            </a:r>
            <a:r>
              <a:rPr lang="fr-FR" dirty="0" smtClean="0"/>
              <a:t>. </a:t>
            </a:r>
          </a:p>
          <a:p>
            <a:pPr marL="0" marR="0">
              <a:spcBef>
                <a:spcPts val="0"/>
              </a:spcBef>
              <a:spcAft>
                <a:spcPts val="0"/>
              </a:spcAft>
              <a:tabLst>
                <a:tab pos="4886325" algn="l"/>
              </a:tabLst>
            </a:pPr>
            <a:endParaRPr lang="fr-FR" sz="18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886325" algn="l"/>
              </a:tabLst>
            </a:pPr>
            <a:r>
              <a:rPr lang="fr-FR" sz="1800" dirty="0" smtClean="0">
                <a:effectLst/>
                <a:latin typeface="Times New Roman" panose="02020603050405020304" pitchFamily="18" charset="0"/>
                <a:ea typeface="Times New Roman" panose="02020603050405020304" pitchFamily="18" charset="0"/>
              </a:rPr>
              <a:t>La deuxième option est le Groupe international de coordination pour </a:t>
            </a:r>
            <a:r>
              <a:rPr lang="fr-FR" sz="1800" dirty="0" smtClean="0">
                <a:effectLst/>
                <a:latin typeface="Times New Roman" panose="02020603050405020304" pitchFamily="18" charset="0"/>
                <a:ea typeface="Times New Roman" panose="02020603050405020304" pitchFamily="18" charset="0"/>
              </a:rPr>
              <a:t>l’approvisionnement </a:t>
            </a:r>
            <a:r>
              <a:rPr lang="fr-FR" sz="1800" dirty="0" smtClean="0">
                <a:effectLst/>
                <a:latin typeface="Times New Roman" panose="02020603050405020304" pitchFamily="18" charset="0"/>
                <a:ea typeface="Times New Roman" panose="02020603050405020304" pitchFamily="18" charset="0"/>
              </a:rPr>
              <a:t>en vaccins, qui gère les stocks de vaccins </a:t>
            </a:r>
            <a:r>
              <a:rPr lang="fr-FR" sz="1800" dirty="0" smtClean="0">
                <a:effectLst/>
                <a:latin typeface="Times New Roman" panose="02020603050405020304" pitchFamily="18" charset="0"/>
                <a:ea typeface="Times New Roman" panose="02020603050405020304" pitchFamily="18" charset="0"/>
              </a:rPr>
              <a:t>d’urgence </a:t>
            </a:r>
            <a:r>
              <a:rPr lang="fr-FR" sz="1800" dirty="0" smtClean="0">
                <a:effectLst/>
                <a:latin typeface="Times New Roman" panose="02020603050405020304" pitchFamily="18" charset="0"/>
                <a:ea typeface="Times New Roman" panose="02020603050405020304" pitchFamily="18" charset="0"/>
              </a:rPr>
              <a:t>destinés à la lutte contre les épidémies. En cas </a:t>
            </a:r>
            <a:r>
              <a:rPr lang="fr-FR" sz="1800" dirty="0" smtClean="0">
                <a:effectLst/>
                <a:latin typeface="Times New Roman" panose="02020603050405020304" pitchFamily="18" charset="0"/>
                <a:ea typeface="Times New Roman" panose="02020603050405020304" pitchFamily="18" charset="0"/>
              </a:rPr>
              <a:t>d’épidémie</a:t>
            </a:r>
            <a:r>
              <a:rPr lang="fr-FR" sz="1800" dirty="0" smtClean="0">
                <a:effectLst/>
                <a:latin typeface="Times New Roman" panose="02020603050405020304" pitchFamily="18" charset="0"/>
                <a:ea typeface="Times New Roman" panose="02020603050405020304" pitchFamily="18" charset="0"/>
              </a:rPr>
              <a:t>, les pays peuvent demander des doses auprès de ce groupe. Un stock roulant de 500 000 doses est actuellement disponible.</a:t>
            </a:r>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2</a:t>
            </a:fld>
            <a:endParaRPr lang="en-US"/>
          </a:p>
        </p:txBody>
      </p:sp>
    </p:spTree>
    <p:extLst>
      <p:ext uri="{BB962C8B-B14F-4D97-AF65-F5344CB8AC3E}">
        <p14:creationId xmlns:p14="http://schemas.microsoft.com/office/powerpoint/2010/main" val="264509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5</a:t>
            </a:fld>
            <a:endParaRPr lang="en-US"/>
          </a:p>
        </p:txBody>
      </p:sp>
    </p:spTree>
    <p:extLst>
      <p:ext uri="{BB962C8B-B14F-4D97-AF65-F5344CB8AC3E}">
        <p14:creationId xmlns:p14="http://schemas.microsoft.com/office/powerpoint/2010/main" val="187687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817AA-0E04-6A40-B2F8-6BF7D849D761}" type="slidenum">
              <a:rPr lang="en-US" smtClean="0"/>
              <a:t>7</a:t>
            </a:fld>
            <a:endParaRPr lang="en-US"/>
          </a:p>
        </p:txBody>
      </p:sp>
    </p:spTree>
    <p:extLst>
      <p:ext uri="{BB962C8B-B14F-4D97-AF65-F5344CB8AC3E}">
        <p14:creationId xmlns:p14="http://schemas.microsoft.com/office/powerpoint/2010/main" val="362459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emf"/><Relationship Id="rId11" Type="http://schemas.openxmlformats.org/officeDocument/2006/relationships/image" Target="../media/image6.jpeg"/><Relationship Id="rId5" Type="http://schemas.openxmlformats.org/officeDocument/2006/relationships/oleObject" Target="../embeddings/oleObject2.bin"/><Relationship Id="rId10" Type="http://schemas.openxmlformats.org/officeDocument/2006/relationships/image" Target="../media/image5.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5.xml"/><Relationship Id="rId7" Type="http://schemas.openxmlformats.org/officeDocument/2006/relationships/image" Target="../media/image7.png"/><Relationship Id="rId12" Type="http://schemas.openxmlformats.org/officeDocument/2006/relationships/image" Target="../media/image5.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emf"/><Relationship Id="rId11" Type="http://schemas.openxmlformats.org/officeDocument/2006/relationships/image" Target="../media/image4.png"/><Relationship Id="rId5" Type="http://schemas.openxmlformats.org/officeDocument/2006/relationships/oleObject" Target="../embeddings/oleObject3.bin"/><Relationship Id="rId10" Type="http://schemas.openxmlformats.org/officeDocument/2006/relationships/image" Target="../media/image4.svg"/><Relationship Id="rId4" Type="http://schemas.openxmlformats.org/officeDocument/2006/relationships/slideMaster" Target="../slideMasters/slideMaster1.xml"/><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4.bin"/><Relationship Id="rId10" Type="http://schemas.openxmlformats.org/officeDocument/2006/relationships/image" Target="../media/image4.png"/><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8.png"/><Relationship Id="rId5" Type="http://schemas.openxmlformats.org/officeDocument/2006/relationships/image" Target="../media/image9.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slideMaster" Target="../slideMasters/slideMaster1.xml"/><Relationship Id="rId10" Type="http://schemas.openxmlformats.org/officeDocument/2006/relationships/image" Target="../media/image11.JPG"/><Relationship Id="rId4" Type="http://schemas.openxmlformats.org/officeDocument/2006/relationships/tags" Target="../tags/tag11.xml"/><Relationship Id="rId9"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3.xml"/><Relationship Id="rId7" Type="http://schemas.openxmlformats.org/officeDocument/2006/relationships/image" Target="../media/image1.emf"/><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slideMaster" Target="../slideMasters/slideMaster1.xml"/><Relationship Id="rId10" Type="http://schemas.openxmlformats.org/officeDocument/2006/relationships/image" Target="../media/image8.png"/><Relationship Id="rId4" Type="http://schemas.openxmlformats.org/officeDocument/2006/relationships/tags" Target="../tags/tag14.xml"/><Relationship Id="rId9"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30" name="Subtitle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grpSp>
        <p:nvGrpSpPr>
          <p:cNvPr id="2" name="Group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AE9653F-8E1D-3A20-D814-74E5E84A2B1C}"/>
              </a:ext>
            </a:extLst>
          </p:cNvPr>
          <p:cNvGrpSpPr/>
          <p:nvPr userDrawn="1"/>
        </p:nvGrpSpPr>
        <p:grpSpPr>
          <a:xfrm>
            <a:off x="1" y="5791200"/>
            <a:ext cx="12191999" cy="1066800"/>
            <a:chOff x="1" y="5791200"/>
            <a:chExt cx="12191999" cy="1066800"/>
          </a:xfrm>
        </p:grpSpPr>
        <p:sp>
          <p:nvSpPr>
            <p:cNvPr id="5" name="Rectang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E7538BF-B748-812A-1B2A-860D32A16D0C}"/>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E15D251-3668-4744-F305-9B7D713E8EEB}"/>
                </a:ext>
              </a:extLst>
            </p:cNvPr>
            <p:cNvPicPr>
              <a:picLocks noChangeAspect="1"/>
            </p:cNvPicPr>
            <p:nvPr/>
          </p:nvPicPr>
          <p:blipFill>
            <a:blip r:embed="rId7">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8"/>
                </a:ext>
              </a:extLst>
            </a:blip>
            <a:stretch>
              <a:fillRect/>
            </a:stretch>
          </p:blipFill>
          <p:spPr>
            <a:xfrm>
              <a:off x="321907" y="5861645"/>
              <a:ext cx="1815553" cy="944388"/>
            </a:xfrm>
            <a:prstGeom prst="rect">
              <a:avLst/>
            </a:prstGeom>
          </p:spPr>
        </p:pic>
        <p:pic>
          <p:nvPicPr>
            <p:cNvPr id="7" name="Pictur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55495F6-1DB4-9019-4D10-A9E86E1C566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E25F8D1-8B80-3998-E76C-FF73B3F8EC9B}"/>
              </a:ext>
            </a:extLst>
          </p:cNvPr>
          <p:cNvPicPr>
            <a:picLocks noChangeAspect="1"/>
          </p:cNvPicPr>
          <p:nvPr userDrawn="1"/>
        </p:nvPicPr>
        <p:blipFill>
          <a:blip r:embed="rId10"/>
          <a:stretch>
            <a:fillRect/>
          </a:stretch>
        </p:blipFill>
        <p:spPr>
          <a:xfrm>
            <a:off x="182879" y="0"/>
            <a:ext cx="7720150" cy="4820195"/>
          </a:xfrm>
          <a:prstGeom prst="rect">
            <a:avLst/>
          </a:prstGeom>
        </p:spPr>
      </p:pic>
      <p:pic>
        <p:nvPicPr>
          <p:cNvPr id="11" name="Picture 10" descr="A poster on a surface&#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4C0F20C-EF5D-F293-4C35-8998FE423482}"/>
              </a:ext>
            </a:extLst>
          </p:cNvPr>
          <p:cNvPicPr>
            <a:picLocks noChangeAspect="1"/>
          </p:cNvPicPr>
          <p:nvPr userDrawn="1"/>
        </p:nvPicPr>
        <p:blipFill>
          <a:blip r:embed="rId11"/>
          <a:stretch>
            <a:fillRect/>
          </a:stretch>
        </p:blipFill>
        <p:spPr>
          <a:xfrm rot="5400000">
            <a:off x="7636691" y="292464"/>
            <a:ext cx="4847772" cy="4262846"/>
          </a:xfrm>
          <a:prstGeom prst="rect">
            <a:avLst/>
          </a:prstGeom>
        </p:spPr>
      </p:pic>
    </p:spTree>
    <p:extLst>
      <p:ext uri="{BB962C8B-B14F-4D97-AF65-F5344CB8AC3E}">
        <p14:creationId xmlns:p14="http://schemas.microsoft.com/office/powerpoint/2010/main" val="3748034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776" y="432774"/>
            <a:ext cx="10364450" cy="873952"/>
          </a:xfrm>
          <a:noFill/>
          <a:ln>
            <a:noFill/>
          </a:ln>
        </p:spPr>
        <p:txBody>
          <a:bodyPr>
            <a:normAutofit/>
          </a:bodyPr>
          <a:lstStyle>
            <a:lvl1pPr algn="l">
              <a:defRPr sz="3446" b="1" i="0" cap="none" spc="-123" baseline="0">
                <a:solidFill>
                  <a:srgbClr val="636DA6"/>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p:cNvSpPr>
            <a:spLocks noGrp="1"/>
          </p:cNvSpPr>
          <p:nvPr>
            <p:ph sz="quarter" idx="13" hasCustomPrompt="1"/>
          </p:nvPr>
        </p:nvSpPr>
        <p:spPr>
          <a:xfrm>
            <a:off x="913774" y="1408669"/>
            <a:ext cx="10363826" cy="4396916"/>
          </a:xfrm>
        </p:spPr>
        <p:txBody>
          <a:bodyPr/>
          <a:lstStyle>
            <a:lvl1pPr marL="281368" indent="-281368">
              <a:lnSpc>
                <a:spcPct val="100000"/>
              </a:lnSpc>
              <a:buClr>
                <a:srgbClr val="626DA6"/>
              </a:buClr>
              <a:buFont typeface="Arial" panose="020B0604020202020204" pitchFamily="34" charset="0"/>
              <a:buChar char="•"/>
              <a:defRPr sz="2462" b="1" cap="none">
                <a:latin typeface="+mj-lt"/>
              </a:defRPr>
            </a:lvl1pPr>
            <a:lvl2pPr marL="844105" indent="-281368">
              <a:lnSpc>
                <a:spcPct val="100000"/>
              </a:lnSpc>
              <a:buClr>
                <a:srgbClr val="636DA6"/>
              </a:buClr>
              <a:buSzPct val="65000"/>
              <a:buFont typeface="Courier New" panose="02070309020205020404" pitchFamily="49" charset="0"/>
              <a:buChar char="o"/>
              <a:defRPr sz="2215" cap="none">
                <a:solidFill>
                  <a:schemeClr val="tx1">
                    <a:lumMod val="65000"/>
                    <a:lumOff val="35000"/>
                  </a:schemeClr>
                </a:solidFill>
              </a:defRPr>
            </a:lvl2pPr>
            <a:lvl3pPr marL="1477173" indent="-351701">
              <a:lnSpc>
                <a:spcPct val="100000"/>
              </a:lnSpc>
              <a:buClr>
                <a:srgbClr val="636DA6"/>
              </a:buClr>
              <a:buSzPct val="80000"/>
              <a:buFont typeface="LucidaGrande" panose="020B0600040502020204" pitchFamily="34" charset="0"/>
              <a:buChar char="-"/>
              <a:defRPr sz="1723" cap="none"/>
            </a:lvl3pPr>
            <a:lvl4pPr>
              <a:defRPr sz="1477" cap="none"/>
            </a:lvl4pPr>
            <a:lvl5pPr>
              <a:defRPr sz="1231" cap="none"/>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10980573" y="6485213"/>
            <a:ext cx="764215" cy="250830"/>
          </a:xfrm>
        </p:spPr>
        <p:txBody>
          <a:bodyPr/>
          <a:lstStyle>
            <a:lvl1pPr>
              <a:defRPr sz="1477">
                <a:solidFill>
                  <a:schemeClr val="bg1">
                    <a:lumMod val="85000"/>
                  </a:schemeClr>
                </a:solidFill>
              </a:defRPr>
            </a:lvl1pPr>
          </a:lstStyle>
          <a:p>
            <a:fld id="{6D22F896-40B5-4ADD-8801-0D06FADFA095}" type="slidenum">
              <a:rPr lang="en-US" smtClean="0"/>
              <a:pPr/>
              <a:t>‹N°›</a:t>
            </a:fld>
            <a:endParaRPr lang="en-US" dirty="0"/>
          </a:p>
        </p:txBody>
      </p:sp>
      <p:cxnSp>
        <p:nvCxnSpPr>
          <p:cNvPr id="8" name="Straight Connector 7"/>
          <p:cNvCxnSpPr/>
          <p:nvPr userDrawn="1"/>
        </p:nvCxnSpPr>
        <p:spPr>
          <a:xfrm>
            <a:off x="913775" y="1258438"/>
            <a:ext cx="103644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 xmlns:a16="http://schemas.microsoft.com/office/drawing/2014/main" id="{701E337F-3EE6-A549-9ABD-1C47027B9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0" y="6423237"/>
            <a:ext cx="1227202" cy="373863"/>
          </a:xfrm>
          <a:prstGeom prst="rect">
            <a:avLst/>
          </a:prstGeom>
        </p:spPr>
      </p:pic>
    </p:spTree>
    <p:extLst>
      <p:ext uri="{BB962C8B-B14F-4D97-AF65-F5344CB8AC3E}">
        <p14:creationId xmlns:p14="http://schemas.microsoft.com/office/powerpoint/2010/main" val="53990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78E275-5945-4A9D-A727-B1CB696B0AC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70517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411355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Text Placeholder 7"/>
          <p:cNvSpPr>
            <a:spLocks noGrp="1"/>
          </p:cNvSpPr>
          <p:nvPr>
            <p:ph type="body" sz="quarter" idx="10"/>
          </p:nvPr>
        </p:nvSpPr>
        <p:spPr>
          <a:xfrm>
            <a:off x="609600" y="1545166"/>
            <a:ext cx="10972800" cy="47813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400">
                <a:solidFill>
                  <a:srgbClr val="000000"/>
                </a:solidFill>
              </a:defRPr>
            </a:lvl2pPr>
            <a:lvl3pPr>
              <a:spcBef>
                <a:spcPts val="0"/>
              </a:spcBef>
              <a:buClr>
                <a:srgbClr val="0039A6"/>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dirty="0">
              <a:ln>
                <a:solidFill>
                  <a:srgbClr val="002060">
                    <a:lumMod val="50000"/>
                    <a:lumOff val="50000"/>
                  </a:srgbClr>
                </a:solidFill>
              </a:ln>
              <a:solidFill>
                <a:srgbClr val="0F56DC"/>
              </a:solidFill>
              <a:latin typeface="Arial" charset="0"/>
            </a:endParaRPr>
          </a:p>
        </p:txBody>
      </p:sp>
      <p:pic>
        <p:nvPicPr>
          <p:cNvPr id="10" name="Picture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A26B41D-6588-40CE-9F05-C3711CAB84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2395" y="6690957"/>
            <a:ext cx="12192001" cy="248992"/>
          </a:xfrm>
          <a:prstGeom prst="rect">
            <a:avLst/>
          </a:prstGeom>
        </p:spPr>
      </p:pic>
      <p:pic>
        <p:nvPicPr>
          <p:cNvPr id="12" name="Picture 1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BE551D9-D187-4904-986B-EE46ABD1608B}"/>
              </a:ext>
            </a:extLst>
          </p:cNvPr>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13" name="TextBox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58E48AE-50F5-4C1E-B711-84CAE7538111}"/>
              </a:ext>
            </a:extLst>
          </p:cNvPr>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‹N°›</a:t>
            </a:fld>
            <a:endParaRPr lang="fr-FR" sz="1867"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35913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‹N°›</a:t>
            </a:fld>
            <a:endParaRPr lang="en-GB"/>
          </a:p>
        </p:txBody>
      </p:sp>
      <p:sp>
        <p:nvSpPr>
          <p:cNvPr id="6" name="Title 1">
            <a:extLst>
              <a:ext uri="{FF2B5EF4-FFF2-40B4-BE49-F238E27FC236}">
                <a16:creationId xmlns="" xmlns:a16="http://schemas.microsoft.com/office/drawing/2014/main" id="{742FA494-CA0E-4F88-A7C3-26260F2C307C}"/>
              </a:ext>
            </a:extLst>
          </p:cNvPr>
          <p:cNvSpPr>
            <a:spLocks noGrp="1"/>
          </p:cNvSpPr>
          <p:nvPr>
            <p:ph type="title"/>
          </p:nvPr>
        </p:nvSpPr>
        <p:spPr>
          <a:xfrm>
            <a:off x="577639" y="537198"/>
            <a:ext cx="5081283" cy="403133"/>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21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a:lstStyle/>
          <a:p>
            <a:r>
              <a:rPr lang="en-GB"/>
              <a:t>Immunization, Vaccines and Biologicals</a:t>
            </a:r>
          </a:p>
        </p:txBody>
      </p:sp>
      <p:sp>
        <p:nvSpPr>
          <p:cNvPr id="7" name="Slide Number Placeholder 6">
            <a:extLst>
              <a:ext uri="{FF2B5EF4-FFF2-40B4-BE49-F238E27FC236}">
                <a16:creationId xmlns=""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‹N°›</a:t>
            </a:fld>
            <a:endParaRPr lang="en-GB"/>
          </a:p>
        </p:txBody>
      </p:sp>
      <p:sp>
        <p:nvSpPr>
          <p:cNvPr id="8" name="Title 1">
            <a:extLst>
              <a:ext uri="{FF2B5EF4-FFF2-40B4-BE49-F238E27FC236}">
                <a16:creationId xmlns=""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559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0" y="6353128"/>
            <a:ext cx="600437" cy="365125"/>
          </a:xfrm>
          <a:prstGeom prst="rect">
            <a:avLst/>
          </a:prstGeom>
        </p:spPr>
        <p:txBody>
          <a:bodyPr vert="horz" lIns="91440" tIns="45720" rIns="91440" bIns="45720" rtlCol="0" anchor="ctr"/>
          <a:lstStyle>
            <a:lvl1pPr algn="r">
              <a:defRPr sz="1200">
                <a:solidFill>
                  <a:schemeClr val="bg2"/>
                </a:solidFill>
                <a:latin typeface="Verdana"/>
                <a:cs typeface="Verdana"/>
              </a:defRPr>
            </a:lvl1pPr>
          </a:lstStyle>
          <a:p>
            <a:fld id="{81BF0B4E-CE60-AB48-9D7E-4434414A7C38}" type="slidenum">
              <a:rPr lang="en-US" smtClean="0"/>
              <a:pPr/>
              <a:t>‹N°›</a:t>
            </a:fld>
            <a:endParaRPr lang="en-US"/>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619695" y="1229456"/>
            <a:ext cx="10990476" cy="4525963"/>
          </a:xfrm>
          <a:prstGeom prst="rect">
            <a:avLst/>
          </a:prstGeom>
        </p:spPr>
        <p:txBody>
          <a:bodyPr vert="horz" lIns="91440" tIns="45720" rIns="91440" bIns="45720" rtlCol="0">
            <a:normAutofit/>
          </a:bodyPr>
          <a:lstStyle>
            <a:lvl1pPr marL="0" indent="0">
              <a:buNone/>
              <a:defRPr/>
            </a:lvl1pPr>
            <a:lvl2pPr marL="609570" indent="0">
              <a:buNone/>
              <a:defRPr/>
            </a:lvl2pPr>
            <a:lvl3pPr marL="1219140" indent="0">
              <a:buNone/>
              <a:defRPr/>
            </a:lvl3pPr>
            <a:lvl4pPr marL="1828709" indent="0">
              <a:buNone/>
              <a:defRPr/>
            </a:lvl4pPr>
          </a:lstStyle>
          <a:p>
            <a:pPr lvl="0"/>
            <a:r>
              <a:rPr lang="en-US"/>
              <a:t>Click to edit Master text styles.</a:t>
            </a:r>
          </a:p>
        </p:txBody>
      </p:sp>
    </p:spTree>
    <p:extLst>
      <p:ext uri="{BB962C8B-B14F-4D97-AF65-F5344CB8AC3E}">
        <p14:creationId xmlns:p14="http://schemas.microsoft.com/office/powerpoint/2010/main" val="3237067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97" y="318599"/>
            <a:ext cx="10631612" cy="853711"/>
          </a:xfrm>
        </p:spPr>
        <p:txBody>
          <a:bodyPr/>
          <a:lstStyle/>
          <a:p>
            <a:r>
              <a:rPr lang="en-US" dirty="0"/>
              <a:t>CLICK TO EDIT MASTER TITLE STYLE</a:t>
            </a:r>
          </a:p>
        </p:txBody>
      </p:sp>
      <p:sp>
        <p:nvSpPr>
          <p:cNvPr id="3" name="Content Placeholder 2"/>
          <p:cNvSpPr>
            <a:spLocks noGrp="1"/>
          </p:cNvSpPr>
          <p:nvPr>
            <p:ph idx="1"/>
          </p:nvPr>
        </p:nvSpPr>
        <p:spPr>
          <a:xfrm>
            <a:off x="418795" y="1461479"/>
            <a:ext cx="10963659" cy="4320000"/>
          </a:xfrm>
        </p:spPr>
        <p:txBody>
          <a:bodyPr/>
          <a:lstStyle>
            <a:lvl1pPr>
              <a:defRPr sz="2133"/>
            </a:lvl1pPr>
            <a:lvl2pPr marL="284393" indent="-284393">
              <a:buClr>
                <a:schemeClr val="accent2"/>
              </a:buClr>
              <a:buFont typeface="Arial" charset="0"/>
              <a:buChar char="•"/>
              <a:defRPr sz="2133"/>
            </a:lvl2pPr>
            <a:lvl3pPr marL="644384" indent="-284393">
              <a:buClr>
                <a:schemeClr val="accent2"/>
              </a:buClr>
              <a:buFont typeface="Arial" charset="0"/>
              <a:buChar char="•"/>
              <a:defRPr sz="2133"/>
            </a:lvl3pPr>
            <a:lvl4pPr marL="1004375" indent="-284393">
              <a:buClr>
                <a:schemeClr val="accent2"/>
              </a:buClr>
              <a:buFont typeface="Arial" charset="0"/>
              <a:buChar char="•"/>
              <a:defRPr sz="2133"/>
            </a:lvl4pPr>
            <a:lvl5pPr marL="1364366" indent="-284393">
              <a:buClr>
                <a:schemeClr val="accent2"/>
              </a:buClr>
              <a:buFont typeface="Arial" charset="0"/>
              <a:buChar char="•"/>
              <a:defRPr sz="2133"/>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512AD5A-2C28-1D42-B971-4292A709C8F6}" type="slidenum">
              <a:rPr lang="en-US" smtClean="0"/>
              <a:pPr/>
              <a:t>‹N°›</a:t>
            </a:fld>
            <a:endParaRPr lang="en-US" dirty="0"/>
          </a:p>
        </p:txBody>
      </p:sp>
      <p:pic>
        <p:nvPicPr>
          <p:cNvPr id="5" name="Picture 4">
            <a:extLst>
              <a:ext uri="{FF2B5EF4-FFF2-40B4-BE49-F238E27FC236}">
                <a16:creationId xmlns="" xmlns:a16="http://schemas.microsoft.com/office/drawing/2014/main" id="{8F1E1833-1B2E-9741-828D-B0163D5E5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086" y="6086262"/>
            <a:ext cx="1775764" cy="541185"/>
          </a:xfrm>
          <a:prstGeom prst="rect">
            <a:avLst/>
          </a:prstGeom>
        </p:spPr>
      </p:pic>
    </p:spTree>
    <p:extLst>
      <p:ext uri="{BB962C8B-B14F-4D97-AF65-F5344CB8AC3E}">
        <p14:creationId xmlns:p14="http://schemas.microsoft.com/office/powerpoint/2010/main" val="214993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3287503" y="24277"/>
            <a:ext cx="6357302" cy="769956"/>
          </a:xfrm>
        </p:spPr>
        <p:txBody>
          <a:bodyPr/>
          <a:lstStyle/>
          <a:p>
            <a:r>
              <a:rPr lang="en-US"/>
              <a:t>Click to edit Master title style</a:t>
            </a:r>
          </a:p>
        </p:txBody>
      </p:sp>
    </p:spTree>
    <p:extLst>
      <p:ext uri="{BB962C8B-B14F-4D97-AF65-F5344CB8AC3E}">
        <p14:creationId xmlns:p14="http://schemas.microsoft.com/office/powerpoint/2010/main" val="1894476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30" name="Subtitle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3" name="Graphic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7B6CDA0-037D-4140-80A3-488E5FA0B7BA}"/>
              </a:ext>
            </a:extLst>
          </p:cNvPr>
          <p:cNvPicPr>
            <a:picLocks noChangeAspect="1"/>
          </p:cNvPicPr>
          <p:nvPr userDrawn="1"/>
        </p:nvPicPr>
        <p:blipFill>
          <a:blip r:embed="rId7">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8"/>
              </a:ext>
            </a:extLst>
          </a:blip>
          <a:stretch>
            <a:fillRect/>
          </a:stretch>
        </p:blipFill>
        <p:spPr>
          <a:xfrm>
            <a:off x="639042" y="4945531"/>
            <a:ext cx="2440823" cy="795708"/>
          </a:xfrm>
          <a:prstGeom prst="rect">
            <a:avLst/>
          </a:prstGeom>
        </p:spPr>
      </p:pic>
      <p:grpSp>
        <p:nvGrpSpPr>
          <p:cNvPr id="5" name="Group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50FB736-EC6A-6339-F925-4816047545D4}"/>
              </a:ext>
            </a:extLst>
          </p:cNvPr>
          <p:cNvGrpSpPr/>
          <p:nvPr userDrawn="1"/>
        </p:nvGrpSpPr>
        <p:grpSpPr>
          <a:xfrm>
            <a:off x="1" y="5791200"/>
            <a:ext cx="12191999" cy="1066800"/>
            <a:chOff x="1" y="5791200"/>
            <a:chExt cx="12191999" cy="1066800"/>
          </a:xfrm>
        </p:grpSpPr>
        <p:sp>
          <p:nvSpPr>
            <p:cNvPr id="6" name="Rectangl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D42CB1A-A610-3A10-E90E-CBAE9BE961C3}"/>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44C27A-A563-EE98-647F-47CAD9E7D1C5}"/>
                </a:ext>
              </a:extLst>
            </p:cNvPr>
            <p:cNvPicPr>
              <a:picLocks noChangeAspect="1"/>
            </p:cNvPicPr>
            <p:nvPr/>
          </p:nvPicPr>
          <p:blipFill>
            <a:blip r:embed="rId9">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10"/>
                </a:ext>
              </a:extLst>
            </a:blip>
            <a:stretch>
              <a:fillRect/>
            </a:stretch>
          </p:blipFill>
          <p:spPr>
            <a:xfrm>
              <a:off x="321907" y="5861645"/>
              <a:ext cx="1815553" cy="944388"/>
            </a:xfrm>
            <a:prstGeom prst="rect">
              <a:avLst/>
            </a:prstGeom>
          </p:spPr>
        </p:pic>
        <p:pic>
          <p:nvPicPr>
            <p:cNvPr id="8" name="Pictur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C8F0EC6-8CBB-0C3F-CF3E-3093B5A6879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08875FA-B9A7-3552-C39D-97152F2A1352}"/>
              </a:ext>
            </a:extLst>
          </p:cNvPr>
          <p:cNvPicPr>
            <a:picLocks noChangeAspect="1"/>
          </p:cNvPicPr>
          <p:nvPr userDrawn="1"/>
        </p:nvPicPr>
        <p:blipFill>
          <a:blip r:embed="rId12"/>
          <a:stretch>
            <a:fillRect/>
          </a:stretch>
        </p:blipFill>
        <p:spPr>
          <a:xfrm>
            <a:off x="-1" y="0"/>
            <a:ext cx="9543011" cy="5813939"/>
          </a:xfrm>
          <a:prstGeom prst="rect">
            <a:avLst/>
          </a:prstGeom>
        </p:spPr>
      </p:pic>
    </p:spTree>
    <p:extLst>
      <p:ext uri="{BB962C8B-B14F-4D97-AF65-F5344CB8AC3E}">
        <p14:creationId xmlns:p14="http://schemas.microsoft.com/office/powerpoint/2010/main" val="281207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r>
              <a:rPr lang="en-US"/>
              <a:t>Dark Background </a:t>
            </a:r>
            <a:br>
              <a:rPr lang="en-US"/>
            </a:br>
            <a:r>
              <a:rPr lang="en-US"/>
              <a:t>Title</a:t>
            </a:r>
          </a:p>
        </p:txBody>
      </p:sp>
      <p:pic>
        <p:nvPicPr>
          <p:cNvPr id="5" name="Pictur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52E7CF0-C273-54D9-D3F1-CF92A79EE92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348686" y="6128193"/>
            <a:ext cx="1843314" cy="767472"/>
          </a:xfrm>
          <a:prstGeom prst="rect">
            <a:avLst/>
          </a:prstGeom>
          <a:noFill/>
          <a:ln>
            <a:noFill/>
          </a:ln>
        </p:spPr>
      </p:pic>
      <p:grpSp>
        <p:nvGrpSpPr>
          <p:cNvPr id="6" name="Group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904E3BB-3F9B-C884-B5BD-568784732202}"/>
              </a:ext>
            </a:extLst>
          </p:cNvPr>
          <p:cNvGrpSpPr/>
          <p:nvPr userDrawn="1"/>
        </p:nvGrpSpPr>
        <p:grpSpPr>
          <a:xfrm>
            <a:off x="1" y="5791200"/>
            <a:ext cx="12191999" cy="1066800"/>
            <a:chOff x="1" y="5791200"/>
            <a:chExt cx="12191999" cy="1066800"/>
          </a:xfrm>
        </p:grpSpPr>
        <p:sp>
          <p:nvSpPr>
            <p:cNvPr id="7" name="Rectangl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273C397-C0AC-66D7-A0D3-164596FCC431}"/>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CF27763-8C5F-928B-C012-B8C04A2ED034}"/>
                </a:ext>
              </a:extLst>
            </p:cNvPr>
            <p:cNvPicPr>
              <a:picLocks noChangeAspect="1"/>
            </p:cNvPicPr>
            <p:nvPr/>
          </p:nvPicPr>
          <p:blipFill>
            <a:blip r:embed="rId8">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9"/>
                </a:ext>
              </a:extLst>
            </a:blip>
            <a:stretch>
              <a:fillRect/>
            </a:stretch>
          </p:blipFill>
          <p:spPr>
            <a:xfrm>
              <a:off x="321907" y="5861645"/>
              <a:ext cx="1815553" cy="944388"/>
            </a:xfrm>
            <a:prstGeom prst="rect">
              <a:avLst/>
            </a:prstGeom>
          </p:spPr>
        </p:pic>
        <p:pic>
          <p:nvPicPr>
            <p:cNvPr id="9" name="Picture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7CB4F51-2EBB-7CF9-6A36-4B573CA268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0650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820DF433-89A5-4CF9-AA6C-F9B1F2E4C0C2}"/>
              </a:ext>
            </a:extLst>
          </p:cNvPr>
          <p:cNvGraphicFramePr>
            <a:graphicFrameLocks noChangeAspect="1"/>
          </p:cNvGraphicFramePr>
          <p:nvPr userDrawn="1">
            <p:custDataLst>
              <p:tags r:id="rId2"/>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Slide" r:id="rId4" imgW="351" imgH="363" progId="TCLayout.ActiveDocument.1">
                  <p:embed/>
                </p:oleObj>
              </mc:Choice>
              <mc:Fallback>
                <p:oleObj name="think-cell Slide" r:id="rId4" imgW="351" imgH="363" progId="TCLayout.ActiveDocument.1">
                  <p:embed/>
                  <p:pic>
                    <p:nvPicPr>
                      <p:cNvPr id="4" name="Object 3" hidden="1">
                        <a:extLst>
                          <a:ext uri="{FF2B5EF4-FFF2-40B4-BE49-F238E27FC236}">
                            <a16:creationId xmlns="" xmlns:a16="http://schemas.microsoft.com/office/drawing/2014/main" id="{820DF433-89A5-4CF9-AA6C-F9B1F2E4C0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9FCE4FFF-81B3-4CDA-B0A1-3363FFB22A6A}"/>
              </a:ext>
            </a:extLst>
          </p:cNvPr>
          <p:cNvSpPr>
            <a:spLocks noGrp="1"/>
          </p:cNvSpPr>
          <p:nvPr>
            <p:ph type="title"/>
          </p:nvPr>
        </p:nvSpPr>
        <p:spPr>
          <a:xfrm>
            <a:off x="504825" y="628651"/>
            <a:ext cx="11341990" cy="495300"/>
          </a:xfrm>
        </p:spPr>
        <p:txBody>
          <a:bodyPr vert="horz" lIns="502920" tIns="0" rIns="0" bIns="0"/>
          <a:lstStyle>
            <a:lvl1pPr>
              <a:defRPr sz="3000">
                <a:latin typeface="+mj-lt"/>
                <a:ea typeface="+mj-ea"/>
                <a:cs typeface="+mj-cs"/>
              </a:defRPr>
            </a:lvl1pPr>
          </a:lstStyle>
          <a:p>
            <a:endParaRPr lang="en-US" dirty="0"/>
          </a:p>
        </p:txBody>
      </p:sp>
      <p:sp>
        <p:nvSpPr>
          <p:cNvPr id="8" name="Text Placeholder 7">
            <a:extLst>
              <a:ext uri="{FF2B5EF4-FFF2-40B4-BE49-F238E27FC236}">
                <a16:creationId xmlns="" xmlns:a16="http://schemas.microsoft.com/office/drawing/2014/main" id="{1F54B2F8-C51F-4566-BAC0-8A0C8E575488}"/>
              </a:ext>
            </a:extLst>
          </p:cNvPr>
          <p:cNvSpPr>
            <a:spLocks noGrp="1"/>
          </p:cNvSpPr>
          <p:nvPr>
            <p:ph type="body" sz="quarter" idx="10" hasCustomPrompt="1"/>
          </p:nvPr>
        </p:nvSpPr>
        <p:spPr>
          <a:xfrm>
            <a:off x="537029" y="1436914"/>
            <a:ext cx="11100235" cy="4302319"/>
          </a:xfrm>
        </p:spPr>
        <p:txBody>
          <a:bodyPr/>
          <a:lstStyle>
            <a:lvl1pPr>
              <a:lnSpc>
                <a:spcPct val="100000"/>
              </a:lnSpc>
              <a:spcBef>
                <a:spcPts val="300"/>
              </a:spcBef>
              <a:spcAft>
                <a:spcPts val="300"/>
              </a:spcAft>
              <a:defRPr sz="2000">
                <a:latin typeface="+mn-lt"/>
                <a:ea typeface="+mn-ea"/>
                <a:cs typeface="+mn-cs"/>
              </a:defRPr>
            </a:lvl1pPr>
            <a:lvl2pPr>
              <a:lnSpc>
                <a:spcPct val="100000"/>
              </a:lnSpc>
              <a:spcBef>
                <a:spcPts val="300"/>
              </a:spcBef>
              <a:spcAft>
                <a:spcPts val="300"/>
              </a:spcAft>
              <a:defRPr sz="2000">
                <a:latin typeface="+mn-lt"/>
                <a:ea typeface="+mn-ea"/>
                <a:cs typeface="+mn-cs"/>
              </a:defRPr>
            </a:lvl2pPr>
            <a:lvl3pPr>
              <a:lnSpc>
                <a:spcPct val="100000"/>
              </a:lnSpc>
              <a:spcBef>
                <a:spcPts val="300"/>
              </a:spcBef>
              <a:spcAft>
                <a:spcPts val="300"/>
              </a:spcAft>
              <a:defRPr sz="2000">
                <a:latin typeface="+mn-lt"/>
                <a:ea typeface="+mn-ea"/>
                <a:cs typeface="+mn-cs"/>
              </a:defRPr>
            </a:lvl3pPr>
            <a:lvl4pPr>
              <a:lnSpc>
                <a:spcPct val="100000"/>
              </a:lnSpc>
              <a:spcBef>
                <a:spcPts val="300"/>
              </a:spcBef>
              <a:spcAft>
                <a:spcPts val="300"/>
              </a:spcAft>
              <a:defRPr sz="2800">
                <a:latin typeface="+mn-lt"/>
                <a:ea typeface="+mn-ea"/>
                <a:cs typeface="+mn-cs"/>
              </a:defRPr>
            </a:lvl4pPr>
            <a:lvl5pPr>
              <a:lnSpc>
                <a:spcPct val="100000"/>
              </a:lnSpc>
              <a:spcBef>
                <a:spcPts val="300"/>
              </a:spcBef>
              <a:spcAft>
                <a:spcPts val="300"/>
              </a:spcAft>
              <a:defRPr sz="28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 xmlns:a16="http://schemas.microsoft.com/office/drawing/2014/main" id="{FA66EA9B-DF72-E2D7-3656-79BC5FFF2B8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561115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8"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 xmlns:a16="http://schemas.microsoft.com/office/drawing/2014/main" id="{97277112-B066-4F04-9F88-9B4F7F0740D9}"/>
              </a:ext>
            </a:extLst>
          </p:cNvPr>
          <p:cNvSpPr/>
          <p:nvPr userDrawn="1">
            <p:custDataLst>
              <p:tags r:id="rId3"/>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 xmlns:a16="http://schemas.microsoft.com/office/drawing/2014/main" id="{8CB87384-0F67-4824-84A1-7DB2051838A5}"/>
              </a:ext>
            </a:extLst>
          </p:cNvPr>
          <p:cNvSpPr>
            <a:spLocks noGrp="1"/>
          </p:cNvSpPr>
          <p:nvPr>
            <p:ph type="title" hasCustomPrompt="1"/>
            <p:custDataLst>
              <p:tags r:id="rId4"/>
            </p:custDataLst>
          </p:nvPr>
        </p:nvSpPr>
        <p:spPr>
          <a:xfrm>
            <a:off x="334434" y="3044279"/>
            <a:ext cx="5041900" cy="443198"/>
          </a:xfrm>
          <a:prstGeom prst="rect">
            <a:avLst/>
          </a:prstGeom>
        </p:spPr>
        <p:txBody>
          <a:bodyPr vert="horz" wrap="square" lIns="0" tIns="0" rIns="0" bIns="0" rtlCol="0" anchor="t" anchorCtr="0">
            <a:spAutoFit/>
          </a:bodyPr>
          <a:lstStyle>
            <a:lvl1pPr>
              <a:defRPr sz="3200">
                <a:solidFill>
                  <a:schemeClr val="bg1"/>
                </a:solidFill>
                <a:latin typeface="+mj-lt"/>
                <a:ea typeface="+mj-ea"/>
                <a:cs typeface="+mj-cs"/>
              </a:defRPr>
            </a:lvl1pPr>
          </a:lstStyle>
          <a:p>
            <a:pPr lvl="0"/>
            <a:r>
              <a:rPr lang="en-GB" dirty="0"/>
              <a:t>Section title</a:t>
            </a:r>
            <a:endParaRPr lang="en-US" dirty="0"/>
          </a:p>
        </p:txBody>
      </p:sp>
      <p:pic>
        <p:nvPicPr>
          <p:cNvPr id="9" name="Picture 8" descr="A group of people injecting a child&#10;&#10;Description automatically generated">
            <a:extLst>
              <a:ext uri="{FF2B5EF4-FFF2-40B4-BE49-F238E27FC236}">
                <a16:creationId xmlns="" xmlns:a16="http://schemas.microsoft.com/office/drawing/2014/main" id="{EC5E7F4E-B2DB-0562-D4E7-678F7576D264}"/>
              </a:ext>
            </a:extLst>
          </p:cNvPr>
          <p:cNvPicPr>
            <a:picLocks noChangeAspect="1"/>
          </p:cNvPicPr>
          <p:nvPr userDrawn="1"/>
        </p:nvPicPr>
        <p:blipFill>
          <a:blip r:embed="rId8"/>
          <a:stretch>
            <a:fillRect/>
          </a:stretch>
        </p:blipFill>
        <p:spPr>
          <a:xfrm>
            <a:off x="6084916" y="0"/>
            <a:ext cx="6107084" cy="3720651"/>
          </a:xfrm>
          <a:prstGeom prst="rect">
            <a:avLst/>
          </a:prstGeom>
        </p:spPr>
      </p:pic>
      <p:pic>
        <p:nvPicPr>
          <p:cNvPr id="14" name="Picture 13" descr="A group of people standing outside&#10;&#10;Description automatically generated">
            <a:extLst>
              <a:ext uri="{FF2B5EF4-FFF2-40B4-BE49-F238E27FC236}">
                <a16:creationId xmlns="" xmlns:a16="http://schemas.microsoft.com/office/drawing/2014/main" id="{7F327C17-FC75-8F04-7574-7CFB4E186235}"/>
              </a:ext>
            </a:extLst>
          </p:cNvPr>
          <p:cNvPicPr>
            <a:picLocks noChangeAspect="1"/>
          </p:cNvPicPr>
          <p:nvPr userDrawn="1"/>
        </p:nvPicPr>
        <p:blipFill>
          <a:blip r:embed="rId9"/>
          <a:stretch>
            <a:fillRect/>
          </a:stretch>
        </p:blipFill>
        <p:spPr>
          <a:xfrm rot="5400000">
            <a:off x="5636272" y="4069081"/>
            <a:ext cx="3187339" cy="2390503"/>
          </a:xfrm>
          <a:prstGeom prst="rect">
            <a:avLst/>
          </a:prstGeom>
        </p:spPr>
      </p:pic>
      <p:pic>
        <p:nvPicPr>
          <p:cNvPr id="17" name="Picture 16" descr="A group of people in protective gear sitting at a table&#10;&#10;Description automatically generated">
            <a:extLst>
              <a:ext uri="{FF2B5EF4-FFF2-40B4-BE49-F238E27FC236}">
                <a16:creationId xmlns="" xmlns:a16="http://schemas.microsoft.com/office/drawing/2014/main" id="{A6DA06B1-B9AA-04C0-1F3A-8949B69D4B46}"/>
              </a:ext>
            </a:extLst>
          </p:cNvPr>
          <p:cNvPicPr>
            <a:picLocks noChangeAspect="1"/>
          </p:cNvPicPr>
          <p:nvPr userDrawn="1"/>
        </p:nvPicPr>
        <p:blipFill>
          <a:blip r:embed="rId10"/>
          <a:stretch>
            <a:fillRect/>
          </a:stretch>
        </p:blipFill>
        <p:spPr>
          <a:xfrm>
            <a:off x="8035638" y="3644537"/>
            <a:ext cx="4178530" cy="3213463"/>
          </a:xfrm>
          <a:prstGeom prst="rect">
            <a:avLst/>
          </a:prstGeom>
        </p:spPr>
      </p:pic>
    </p:spTree>
    <p:extLst>
      <p:ext uri="{BB962C8B-B14F-4D97-AF65-F5344CB8AC3E}">
        <p14:creationId xmlns:p14="http://schemas.microsoft.com/office/powerpoint/2010/main" val="177375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2"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 xmlns:a16="http://schemas.microsoft.com/office/drawing/2014/main" id="{415A8081-2D92-44EB-9471-33B0FAA1CC77}"/>
              </a:ext>
            </a:extLst>
          </p:cNvPr>
          <p:cNvSpPr/>
          <p:nvPr userDrawn="1">
            <p:custDataLst>
              <p:tags r:id="rId3"/>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 xmlns:a16="http://schemas.microsoft.com/office/drawing/2014/main" id="{8CB87384-0F67-4824-84A1-7DB2051838A5}"/>
              </a:ext>
            </a:extLst>
          </p:cNvPr>
          <p:cNvSpPr>
            <a:spLocks noGrp="1"/>
          </p:cNvSpPr>
          <p:nvPr>
            <p:ph type="title" hasCustomPrompt="1"/>
            <p:custDataLst>
              <p:tags r:id="rId4"/>
            </p:custDataLst>
          </p:nvPr>
        </p:nvSpPr>
        <p:spPr>
          <a:xfrm>
            <a:off x="334435" y="553443"/>
            <a:ext cx="2891367" cy="769441"/>
          </a:xfrm>
          <a:prstGeom prst="rect">
            <a:avLst/>
          </a:prstGeom>
        </p:spPr>
        <p:txBody>
          <a:bodyPr vert="horz" wrap="square" lIns="0" tIns="0" rIns="0" bIns="0" rtlCol="0" anchor="t" anchorCtr="0">
            <a:noAutofit/>
          </a:bodyPr>
          <a:lstStyle>
            <a:lvl1pPr>
              <a:defRPr sz="3200">
                <a:solidFill>
                  <a:schemeClr val="bg1"/>
                </a:solidFill>
                <a:latin typeface="+mj-lt"/>
                <a:ea typeface="+mj-ea"/>
                <a:cs typeface="+mj-cs"/>
              </a:defRPr>
            </a:lvl1pPr>
          </a:lstStyle>
          <a:p>
            <a:pPr lvl="0"/>
            <a:r>
              <a:rPr lang="en-GB" dirty="0"/>
              <a:t>Title</a:t>
            </a:r>
            <a:endParaRPr lang="en-US" dirty="0"/>
          </a:p>
        </p:txBody>
      </p:sp>
      <p:pic>
        <p:nvPicPr>
          <p:cNvPr id="15" name="Graphic 14">
            <a:extLst>
              <a:ext uri="{FF2B5EF4-FFF2-40B4-BE49-F238E27FC236}">
                <a16:creationId xmlns="" xmlns:a16="http://schemas.microsoft.com/office/drawing/2014/main" id="{E8A52885-6098-4747-9580-6EE2638C9EDE}"/>
              </a:ext>
            </a:extLst>
          </p:cNvPr>
          <p:cNvPicPr/>
          <p:nvPr userDrawn="1"/>
        </p:nvPicPr>
        <p:blipFill>
          <a:blip r:embed="rId8">
            <a:extLst>
              <a:ext uri="{96DAC541-7B7A-43D3-8B79-37D633B846F1}">
                <asvg:svgBlip xmlns=""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endParaRPr lang="en-GB" dirty="0"/>
          </a:p>
        </p:txBody>
      </p:sp>
      <p:cxnSp>
        <p:nvCxnSpPr>
          <p:cNvPr id="9" name="Straight Connector 8">
            <a:extLst>
              <a:ext uri="{FF2B5EF4-FFF2-40B4-BE49-F238E27FC236}">
                <a16:creationId xmlns=""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EF96DA6E-E9EF-6193-2069-6EDC0A72D79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169922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2CED5D-7E4A-AD5E-E9B9-07D18594F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7BD72CC-6F88-6531-F49E-40420644659D}"/>
              </a:ext>
            </a:extLst>
          </p:cNvPr>
          <p:cNvSpPr>
            <a:spLocks noGrp="1"/>
          </p:cNvSpPr>
          <p:nvPr>
            <p:ph idx="1"/>
          </p:nvPr>
        </p:nvSpPr>
        <p:spPr>
          <a:xfrm>
            <a:off x="523875" y="1371600"/>
            <a:ext cx="5354609"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 xmlns:a16="http://schemas.microsoft.com/office/drawing/2014/main" id="{53DE1130-1D8D-4605-8E7C-4425EF80A62C}"/>
              </a:ext>
            </a:extLst>
          </p:cNvPr>
          <p:cNvSpPr>
            <a:spLocks noGrp="1"/>
          </p:cNvSpPr>
          <p:nvPr>
            <p:ph idx="11"/>
          </p:nvPr>
        </p:nvSpPr>
        <p:spPr>
          <a:xfrm>
            <a:off x="6237315" y="1371599"/>
            <a:ext cx="5354609"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74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2CED5D-7E4A-AD5E-E9B9-07D18594F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7BD72CC-6F88-6531-F49E-4042064465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4C7097-2333-8CAB-1A05-91EB665A8C2E}"/>
              </a:ext>
            </a:extLst>
          </p:cNvPr>
          <p:cNvSpPr>
            <a:spLocks noGrp="1"/>
          </p:cNvSpPr>
          <p:nvPr>
            <p:ph type="dt" sz="half" idx="10"/>
          </p:nvPr>
        </p:nvSpPr>
        <p:spPr>
          <a:xfrm>
            <a:off x="828675" y="6384925"/>
            <a:ext cx="2743200" cy="365125"/>
          </a:xfrm>
          <a:prstGeom prst="rect">
            <a:avLst/>
          </a:prstGeom>
        </p:spPr>
        <p:txBody>
          <a:bodyPr/>
          <a:lstStyle/>
          <a:p>
            <a:fld id="{CAE68D05-F97D-467C-8401-71C6ABB950DF}" type="datetimeFigureOut">
              <a:rPr lang="en-US" smtClean="0"/>
              <a:t>8/26/2024</a:t>
            </a:fld>
            <a:endParaRPr lang="en-US"/>
          </a:p>
        </p:txBody>
      </p:sp>
      <p:sp>
        <p:nvSpPr>
          <p:cNvPr id="5" name="Footer Placeholder 4">
            <a:extLst>
              <a:ext uri="{FF2B5EF4-FFF2-40B4-BE49-F238E27FC236}">
                <a16:creationId xmlns="" xmlns:a16="http://schemas.microsoft.com/office/drawing/2014/main" id="{425AB415-5BCC-424D-A46F-1DEBD7DC19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43251F1-311A-9792-9B5A-A06605EDD02D}"/>
              </a:ext>
            </a:extLst>
          </p:cNvPr>
          <p:cNvSpPr>
            <a:spLocks noGrp="1"/>
          </p:cNvSpPr>
          <p:nvPr>
            <p:ph type="sldNum" sz="quarter" idx="12"/>
          </p:nvPr>
        </p:nvSpPr>
        <p:spPr>
          <a:xfrm>
            <a:off x="8610600" y="6356350"/>
            <a:ext cx="2743200" cy="365125"/>
          </a:xfrm>
          <a:prstGeom prst="rect">
            <a:avLst/>
          </a:prstGeom>
        </p:spPr>
        <p:txBody>
          <a:bodyPr/>
          <a:lstStyle/>
          <a:p>
            <a:fld id="{F17297C8-E3B8-4F60-B00F-15138952CB46}" type="slidenum">
              <a:rPr lang="en-US" smtClean="0"/>
              <a:t>‹N°›</a:t>
            </a:fld>
            <a:endParaRPr lang="en-US"/>
          </a:p>
        </p:txBody>
      </p:sp>
    </p:spTree>
    <p:extLst>
      <p:ext uri="{BB962C8B-B14F-4D97-AF65-F5344CB8AC3E}">
        <p14:creationId xmlns:p14="http://schemas.microsoft.com/office/powerpoint/2010/main" val="196722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AABC9-066E-FAED-4B8A-0CFE4E211D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D85FAFF-E1A9-C1FC-0C4C-54AC4A646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66C5AA-AC40-0010-200D-63B52B8C1156}"/>
              </a:ext>
            </a:extLst>
          </p:cNvPr>
          <p:cNvSpPr>
            <a:spLocks noGrp="1"/>
          </p:cNvSpPr>
          <p:nvPr>
            <p:ph type="dt" sz="half" idx="10"/>
          </p:nvPr>
        </p:nvSpPr>
        <p:spPr>
          <a:xfrm>
            <a:off x="828675" y="6384925"/>
            <a:ext cx="2743200" cy="365125"/>
          </a:xfrm>
          <a:prstGeom prst="rect">
            <a:avLst/>
          </a:prstGeom>
        </p:spPr>
        <p:txBody>
          <a:bodyPr/>
          <a:lstStyle/>
          <a:p>
            <a:fld id="{CAE68D05-F97D-467C-8401-71C6ABB950DF}" type="datetimeFigureOut">
              <a:rPr lang="en-US" smtClean="0"/>
              <a:t>8/26/2024</a:t>
            </a:fld>
            <a:endParaRPr lang="en-US"/>
          </a:p>
        </p:txBody>
      </p:sp>
      <p:sp>
        <p:nvSpPr>
          <p:cNvPr id="5" name="Footer Placeholder 4">
            <a:extLst>
              <a:ext uri="{FF2B5EF4-FFF2-40B4-BE49-F238E27FC236}">
                <a16:creationId xmlns="" xmlns:a16="http://schemas.microsoft.com/office/drawing/2014/main" id="{8AB81B38-4A7B-EE1E-4BA5-837259A78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2C0CEF7-E0B5-773C-1043-A0CB6C1B52A3}"/>
              </a:ext>
            </a:extLst>
          </p:cNvPr>
          <p:cNvSpPr>
            <a:spLocks noGrp="1"/>
          </p:cNvSpPr>
          <p:nvPr>
            <p:ph type="sldNum" sz="quarter" idx="12"/>
          </p:nvPr>
        </p:nvSpPr>
        <p:spPr>
          <a:xfrm>
            <a:off x="8610600" y="6356350"/>
            <a:ext cx="2743200" cy="365125"/>
          </a:xfrm>
          <a:prstGeom prst="rect">
            <a:avLst/>
          </a:prstGeom>
        </p:spPr>
        <p:txBody>
          <a:bodyPr/>
          <a:lstStyle/>
          <a:p>
            <a:fld id="{F17297C8-E3B8-4F60-B00F-15138952CB46}" type="slidenum">
              <a:rPr lang="en-US" smtClean="0"/>
              <a:t>‹N°›</a:t>
            </a:fld>
            <a:endParaRPr lang="en-US"/>
          </a:p>
        </p:txBody>
      </p:sp>
    </p:spTree>
    <p:extLst>
      <p:ext uri="{BB962C8B-B14F-4D97-AF65-F5344CB8AC3E}">
        <p14:creationId xmlns:p14="http://schemas.microsoft.com/office/powerpoint/2010/main" val="367891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5.sv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10" imgW="270" imgH="270" progId="TCLayout.ActiveDocument.1">
                  <p:embed/>
                </p:oleObj>
              </mc:Choice>
              <mc:Fallback>
                <p:oleObj name="think-cell Slide" r:id="rId10" imgW="270" imgH="270" progId="TCLayout.ActiveDocument.1">
                  <p:embed/>
                  <p:pic>
                    <p:nvPicPr>
                      <p:cNvPr id="2" name="Object 1"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32678984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825" r:id="rId3"/>
    <p:sldLayoutId id="2147483827" r:id="rId4"/>
    <p:sldLayoutId id="2147483815" r:id="rId5"/>
    <p:sldLayoutId id="2147483817"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FB1C99F-FFCC-C423-131D-5D8B5B747CA5}"/>
              </a:ext>
            </a:extLst>
          </p:cNvPr>
          <p:cNvSpPr>
            <a:spLocks noGrp="1"/>
          </p:cNvSpPr>
          <p:nvPr>
            <p:ph type="title"/>
          </p:nvPr>
        </p:nvSpPr>
        <p:spPr>
          <a:xfrm>
            <a:off x="552449" y="365126"/>
            <a:ext cx="11039475" cy="6921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061C911-1B22-BBB4-381A-8770147060E1}"/>
              </a:ext>
            </a:extLst>
          </p:cNvPr>
          <p:cNvSpPr>
            <a:spLocks noGrp="1"/>
          </p:cNvSpPr>
          <p:nvPr>
            <p:ph type="body" idx="1"/>
          </p:nvPr>
        </p:nvSpPr>
        <p:spPr>
          <a:xfrm>
            <a:off x="523875" y="1371600"/>
            <a:ext cx="11087099"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AutoShape 2" descr="Home">
            <a:extLst>
              <a:ext uri="{FF2B5EF4-FFF2-40B4-BE49-F238E27FC236}">
                <a16:creationId xmlns="" xmlns:a16="http://schemas.microsoft.com/office/drawing/2014/main" id="{E9A1AA76-8E4C-442F-9B13-EA4709C62422}"/>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ome">
            <a:extLst>
              <a:ext uri="{FF2B5EF4-FFF2-40B4-BE49-F238E27FC236}">
                <a16:creationId xmlns="" xmlns:a16="http://schemas.microsoft.com/office/drawing/2014/main" id="{61ADE8A4-81A6-4DE9-9A78-B601CAB7F95A}"/>
              </a:ext>
            </a:extLst>
          </p:cNvPr>
          <p:cNvSpPr>
            <a:spLocks noChangeAspect="1" noChangeArrowheads="1"/>
          </p:cNvSpPr>
          <p:nvPr userDrawn="1"/>
        </p:nvSpPr>
        <p:spPr bwMode="auto">
          <a:xfrm>
            <a:off x="6095999" y="3428999"/>
            <a:ext cx="5255623" cy="52556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Graphic 8">
            <a:extLst>
              <a:ext uri="{FF2B5EF4-FFF2-40B4-BE49-F238E27FC236}">
                <a16:creationId xmlns="" xmlns:a16="http://schemas.microsoft.com/office/drawing/2014/main" id="{C0B0195D-F5D5-4872-B74B-29029296ED95}"/>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1010431" y="6268485"/>
            <a:ext cx="1047750" cy="501582"/>
          </a:xfrm>
          <a:prstGeom prst="rect">
            <a:avLst/>
          </a:prstGeom>
        </p:spPr>
      </p:pic>
    </p:spTree>
    <p:extLst>
      <p:ext uri="{BB962C8B-B14F-4D97-AF65-F5344CB8AC3E}">
        <p14:creationId xmlns:p14="http://schemas.microsoft.com/office/powerpoint/2010/main" val="651073860"/>
      </p:ext>
    </p:extLst>
  </p:cSld>
  <p:clrMap bg1="lt1" tx1="dk1" bg2="lt2" tx2="dk2" accent1="accent1" accent2="accent2" accent3="accent3" accent4="accent4" accent5="accent5" accent6="accent6" hlink="hlink" folHlink="folHlink"/>
  <p:sldLayoutIdLst>
    <p:sldLayoutId id="2147483836" r:id="rId1"/>
    <p:sldLayoutId id="2147483850" r:id="rId2"/>
    <p:sldLayoutId id="2147483837" r:id="rId3"/>
    <p:sldLayoutId id="2147483847" r:id="rId4"/>
    <p:sldLayoutId id="2147483849" r:id="rId5"/>
    <p:sldLayoutId id="2147483852" r:id="rId6"/>
    <p:sldLayoutId id="2147483853" r:id="rId7"/>
    <p:sldLayoutId id="2147483854" r:id="rId8"/>
    <p:sldLayoutId id="2147483855" r:id="rId9"/>
    <p:sldLayoutId id="2147483856" r:id="rId10"/>
    <p:sldLayoutId id="2147483858" r:id="rId11"/>
    <p:sldLayoutId id="2147483859" r:id="rId12"/>
  </p:sldLayoutIdLst>
  <p:txStyles>
    <p:titleStyle>
      <a:lvl1pPr algn="l" defTabSz="914400" rtl="0" eaLnBrk="1" latinLnBrk="0" hangingPunct="1">
        <a:lnSpc>
          <a:spcPct val="90000"/>
        </a:lnSpc>
        <a:spcBef>
          <a:spcPct val="0"/>
        </a:spcBef>
        <a:buNone/>
        <a:defRPr sz="2800" b="1" kern="1200">
          <a:solidFill>
            <a:srgbClr val="05129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21.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hyperlink" Target="https://www.gavi.org/types-support/sustainability/eligibility"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groups/icg/ebola-virus-disease/ebola-stockpiles" TargetMode="External"/><Relationship Id="rId2" Type="http://schemas.openxmlformats.org/officeDocument/2006/relationships/hyperlink" Target="mailto:icgsecretariat@who.int"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who.int/groups/icg/about"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www.who.int/groups/icg/about"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hyperlink" Target="https://www.who.int/groups/icg/ebola-virus-disease/ebola-stockpiles"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CC07320-C2CA-4E29-8481-9D9E143C7788}"/>
              </a:ext>
              <a:ext uri="{C183D7F6-B498-43B3-948B-1728B52AA6E4}">
                <adec:decorativ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protective suit and gloves&#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10C4F2B-623E-0923-5434-184B6381792E}"/>
              </a:ext>
            </a:extLst>
          </p:cNvPr>
          <p:cNvPicPr>
            <a:picLocks noChangeAspect="1"/>
          </p:cNvPicPr>
          <p:nvPr/>
        </p:nvPicPr>
        <p:blipFill rotWithShape="1">
          <a:blip r:embed="rId3"/>
          <a:srcRect t="2877" b="2558"/>
          <a:stretch/>
        </p:blipFill>
        <p:spPr>
          <a:xfrm>
            <a:off x="2522358" y="10"/>
            <a:ext cx="9669642" cy="6857990"/>
          </a:xfrm>
          <a:prstGeom prst="rect">
            <a:avLst/>
          </a:prstGeom>
        </p:spPr>
      </p:pic>
      <p:sp>
        <p:nvSpPr>
          <p:cNvPr id="25" name="Rectangle 1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78FB36B-5BFE-42CA-BC60-1115E0D95EEC}"/>
              </a:ext>
              <a:ext uri="{C183D7F6-B498-43B3-948B-1728B52AA6E4}">
                <adec:decorativ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C071B59-F126-F10C-E518-B5DFACBEC111}"/>
              </a:ext>
            </a:extLst>
          </p:cNvPr>
          <p:cNvSpPr>
            <a:spLocks noGrp="1"/>
          </p:cNvSpPr>
          <p:nvPr>
            <p:ph type="title"/>
          </p:nvPr>
        </p:nvSpPr>
        <p:spPr>
          <a:xfrm>
            <a:off x="436413" y="743447"/>
            <a:ext cx="5415747" cy="3692028"/>
          </a:xfrm>
          <a:noFill/>
        </p:spPr>
        <p:txBody>
          <a:bodyPr vert="horz" lIns="91440" tIns="45720" rIns="91440" bIns="45720" rtlCol="0" anchor="b">
            <a:normAutofit/>
          </a:bodyPr>
          <a:lstStyle/>
          <a:p>
            <a:r>
              <a:rPr lang="fr-FR" sz="3200" dirty="0">
                <a:latin typeface="Poppins"/>
              </a:rPr>
              <a:t>Accès aux vaccins contre le virus Ebola : Urgences et demandes </a:t>
            </a:r>
            <a:r>
              <a:rPr lang="fr-FR" sz="3200" dirty="0" smtClean="0">
                <a:latin typeface="Poppins"/>
              </a:rPr>
              <a:t>d</a:t>
            </a:r>
            <a:r>
              <a:rPr lang="fr-FR" sz="3200" dirty="0"/>
              <a:t>’</a:t>
            </a:r>
            <a:r>
              <a:rPr lang="fr-FR" sz="3200" dirty="0" smtClean="0">
                <a:latin typeface="Poppins"/>
              </a:rPr>
              <a:t>assistance </a:t>
            </a:r>
            <a:r>
              <a:rPr lang="fr-FR" sz="3200" dirty="0">
                <a:latin typeface="Poppins"/>
              </a:rPr>
              <a:t>au GIC </a:t>
            </a:r>
            <a:endParaRPr lang="fr-FR" dirty="0"/>
          </a:p>
        </p:txBody>
      </p:sp>
      <p:pic>
        <p:nvPicPr>
          <p:cNvPr id="2" name="Graphic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D2E3E4D-EB71-0EAC-1ED4-2440AA9256B8}"/>
              </a:ext>
            </a:extLst>
          </p:cNvPr>
          <p:cNvPicPr>
            <a:picLocks noChangeAspect="1"/>
          </p:cNvPicPr>
          <p:nvPr/>
        </p:nvPicPr>
        <p:blipFill>
          <a:blip r:embed="rId4">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5"/>
              </a:ext>
            </a:extLst>
          </a:blip>
          <a:stretch>
            <a:fillRect/>
          </a:stretch>
        </p:blipFill>
        <p:spPr>
          <a:xfrm>
            <a:off x="10287089" y="225682"/>
            <a:ext cx="1643452" cy="716854"/>
          </a:xfrm>
          <a:prstGeom prst="rect">
            <a:avLst/>
          </a:prstGeom>
        </p:spPr>
      </p:pic>
      <p:pic>
        <p:nvPicPr>
          <p:cNvPr id="9" name="Picture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0F10B34-1851-4F4A-822F-057387F84B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23027" y="6424674"/>
            <a:ext cx="1807514" cy="338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6809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7D212FF-357D-0E91-60C7-A1436D7C74BD}"/>
              </a:ext>
            </a:extLst>
          </p:cNvPr>
          <p:cNvSpPr>
            <a:spLocks noGrp="1"/>
          </p:cNvSpPr>
          <p:nvPr>
            <p:ph type="title"/>
          </p:nvPr>
        </p:nvSpPr>
        <p:spPr/>
        <p:txBody>
          <a:bodyPr/>
          <a:lstStyle/>
          <a:p>
            <a:r>
              <a:rPr lang="fr-FR" dirty="0">
                <a:latin typeface="Poppins"/>
              </a:rPr>
              <a:t>Gestion des stocks de vaccin </a:t>
            </a:r>
            <a:endParaRPr lang="fr-FR" dirty="0"/>
          </a:p>
        </p:txBody>
      </p:sp>
      <p:sp>
        <p:nvSpPr>
          <p:cNvPr id="3"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45970E8-AF94-25CB-17B1-DDC58130346F}"/>
              </a:ext>
            </a:extLst>
          </p:cNvPr>
          <p:cNvSpPr>
            <a:spLocks noGrp="1"/>
          </p:cNvSpPr>
          <p:nvPr>
            <p:ph idx="1"/>
          </p:nvPr>
        </p:nvSpPr>
        <p:spPr/>
        <p:txBody>
          <a:bodyPr vert="horz" lIns="91440" tIns="45720" rIns="91440" bIns="45720" rtlCol="0" anchor="t">
            <a:noAutofit/>
          </a:bodyPr>
          <a:lstStyle/>
          <a:p>
            <a:r>
              <a:rPr lang="fr-FR" sz="2200" dirty="0">
                <a:solidFill>
                  <a:srgbClr val="3C4245"/>
                </a:solidFill>
              </a:rPr>
              <a:t>Les stocks de vaccins </a:t>
            </a:r>
            <a:r>
              <a:rPr lang="fr-FR" sz="2200" dirty="0" smtClean="0">
                <a:solidFill>
                  <a:srgbClr val="3C4245"/>
                </a:solidFill>
              </a:rPr>
              <a:t>d’urgence </a:t>
            </a:r>
            <a:r>
              <a:rPr lang="fr-FR" sz="2200" dirty="0">
                <a:solidFill>
                  <a:srgbClr val="3C4245"/>
                </a:solidFill>
              </a:rPr>
              <a:t>sont conservés dans les installations du fabricant </a:t>
            </a:r>
            <a:r>
              <a:rPr lang="fr-FR" sz="2200" dirty="0" smtClean="0">
                <a:solidFill>
                  <a:srgbClr val="3C4245"/>
                </a:solidFill>
              </a:rPr>
              <a:t>jusqu’à </a:t>
            </a:r>
            <a:r>
              <a:rPr lang="fr-FR" sz="2200" dirty="0">
                <a:solidFill>
                  <a:srgbClr val="3C4245"/>
                </a:solidFill>
              </a:rPr>
              <a:t>ce que leur distribution soit décidée par le GIC.</a:t>
            </a:r>
          </a:p>
          <a:p>
            <a:endParaRPr lang="fr-FR" sz="2200" dirty="0">
              <a:solidFill>
                <a:srgbClr val="3C4245"/>
              </a:solidFill>
              <a:ea typeface="+mn-lt"/>
              <a:cs typeface="+mn-lt"/>
            </a:endParaRPr>
          </a:p>
          <a:p>
            <a:r>
              <a:rPr lang="fr-FR" sz="2200" dirty="0" smtClean="0">
                <a:solidFill>
                  <a:srgbClr val="3C4245"/>
                </a:solidFill>
              </a:rPr>
              <a:t>L’UNICEF </a:t>
            </a:r>
            <a:r>
              <a:rPr lang="fr-FR" sz="2200" dirty="0">
                <a:solidFill>
                  <a:srgbClr val="3C4245"/>
                </a:solidFill>
              </a:rPr>
              <a:t>achète et expédie des vaccins et des fournitures pour le compte du GIC.</a:t>
            </a:r>
          </a:p>
          <a:p>
            <a:endParaRPr lang="fr-FR" sz="2200" dirty="0">
              <a:solidFill>
                <a:srgbClr val="3C4245"/>
              </a:solidFill>
              <a:ea typeface="+mn-lt"/>
              <a:cs typeface="+mn-lt"/>
            </a:endParaRPr>
          </a:p>
          <a:p>
            <a:r>
              <a:rPr lang="fr-FR" sz="2200" dirty="0">
                <a:solidFill>
                  <a:srgbClr val="3C4245"/>
                </a:solidFill>
              </a:rPr>
              <a:t>Les partenaires du GIC sur le terrain (FICR, MSF, UNICEF, OMS) apportent un soutien au pays pour la logistique des vaccins et le lancement des campagnes de vaccination.</a:t>
            </a:r>
          </a:p>
          <a:p>
            <a:endParaRPr lang="fr-FR" sz="2200" dirty="0">
              <a:ea typeface="+mn-lt"/>
              <a:cs typeface="+mn-lt"/>
            </a:endParaRPr>
          </a:p>
          <a:p>
            <a:r>
              <a:rPr lang="fr-FR" sz="2200" dirty="0">
                <a:solidFill>
                  <a:srgbClr val="3C4245"/>
                </a:solidFill>
              </a:rPr>
              <a:t>Gavi finance les stocks du GIC et aux </a:t>
            </a:r>
            <a:r>
              <a:rPr lang="fr-FR" sz="2200" dirty="0">
                <a:hlinkClick r:id="rId2"/>
              </a:rPr>
              <a:t>pays éligibles au programme</a:t>
            </a:r>
            <a:r>
              <a:rPr lang="fr-FR" sz="2200" dirty="0">
                <a:solidFill>
                  <a:srgbClr val="3C4245"/>
                </a:solidFill>
              </a:rPr>
              <a:t> peuvent recevoir les vaccins gratuitement, en plus </a:t>
            </a:r>
            <a:r>
              <a:rPr lang="fr-FR" sz="2200" dirty="0" smtClean="0">
                <a:solidFill>
                  <a:srgbClr val="3C4245"/>
                </a:solidFill>
              </a:rPr>
              <a:t>d’un </a:t>
            </a:r>
            <a:r>
              <a:rPr lang="fr-FR" sz="2200" dirty="0">
                <a:solidFill>
                  <a:srgbClr val="3C4245"/>
                </a:solidFill>
              </a:rPr>
              <a:t>soutien pour les coûts opérationnels liés à la mise en œuvre de la campagne.</a:t>
            </a:r>
          </a:p>
          <a:p>
            <a:endParaRPr lang="fr-FR" sz="2200" dirty="0">
              <a:ea typeface="+mn-lt"/>
              <a:cs typeface="+mn-lt"/>
            </a:endParaRPr>
          </a:p>
          <a:p>
            <a:r>
              <a:rPr lang="fr-FR" sz="2200" dirty="0">
                <a:solidFill>
                  <a:srgbClr val="3C4245"/>
                </a:solidFill>
              </a:rPr>
              <a:t>Les pays ne bénéficiant pas du soutien de Gavi sont tenus de rembourser le coût des vaccins et de leur transport, et de trouver des sources de financement pour couvrir les coûts opérationnels de la campagne.</a:t>
            </a:r>
            <a:endParaRPr lang="fr-FR" sz="2200" dirty="0">
              <a:ea typeface="+mn-lt"/>
              <a:cs typeface="+mn-lt"/>
            </a:endParaRPr>
          </a:p>
          <a:p>
            <a:endParaRPr lang="fr-FR" dirty="0">
              <a:cs typeface="Calibri"/>
            </a:endParaRPr>
          </a:p>
        </p:txBody>
      </p:sp>
    </p:spTree>
    <p:extLst>
      <p:ext uri="{BB962C8B-B14F-4D97-AF65-F5344CB8AC3E}">
        <p14:creationId xmlns:p14="http://schemas.microsoft.com/office/powerpoint/2010/main" val="15514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74BC9F9-9F60-385A-0500-CDC55E5A381F}"/>
              </a:ext>
            </a:extLst>
          </p:cNvPr>
          <p:cNvSpPr>
            <a:spLocks noGrp="1"/>
          </p:cNvSpPr>
          <p:nvPr>
            <p:ph type="title"/>
          </p:nvPr>
        </p:nvSpPr>
        <p:spPr/>
        <p:txBody>
          <a:bodyPr/>
          <a:lstStyle/>
          <a:p>
            <a:r>
              <a:rPr lang="fr-FR" smtClean="0"/>
              <a:t>Comment demander des doses</a:t>
            </a:r>
          </a:p>
        </p:txBody>
      </p:sp>
      <p:sp>
        <p:nvSpPr>
          <p:cNvPr id="4" name="Text Placeholder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248E37C-5136-6E50-6DAD-E4E1DA876170}"/>
              </a:ext>
            </a:extLst>
          </p:cNvPr>
          <p:cNvSpPr>
            <a:spLocks noGrp="1"/>
          </p:cNvSpPr>
          <p:nvPr>
            <p:ph idx="1"/>
          </p:nvPr>
        </p:nvSpPr>
        <p:spPr/>
        <p:txBody>
          <a:bodyPr/>
          <a:lstStyle/>
          <a:p>
            <a:pPr marL="342900" indent="-342900">
              <a:spcBef>
                <a:spcPts val="0"/>
              </a:spcBef>
              <a:spcAft>
                <a:spcPts val="0"/>
              </a:spcAft>
              <a:buFont typeface="Arial" panose="020B0604020202020204" pitchFamily="34" charset="0"/>
              <a:buChar char="•"/>
            </a:pPr>
            <a:r>
              <a:rPr lang="fr-FR" sz="2400" dirty="0" smtClean="0">
                <a:latin typeface="Calibri" panose="020F0502020204030204" pitchFamily="34" charset="0"/>
              </a:rPr>
              <a:t>S’assurer </a:t>
            </a:r>
            <a:r>
              <a:rPr lang="fr-FR" sz="2400" dirty="0">
                <a:latin typeface="Calibri" panose="020F0502020204030204" pitchFamily="34" charset="0"/>
              </a:rPr>
              <a:t>que le vaccin a reçu </a:t>
            </a:r>
            <a:r>
              <a:rPr lang="fr-FR" sz="2400" dirty="0" smtClean="0">
                <a:latin typeface="Calibri" panose="020F0502020204030204" pitchFamily="34" charset="0"/>
              </a:rPr>
              <a:t>l’approbation </a:t>
            </a:r>
            <a:r>
              <a:rPr lang="fr-FR" sz="2400" dirty="0">
                <a:latin typeface="Calibri" panose="020F0502020204030204" pitchFamily="34" charset="0"/>
              </a:rPr>
              <a:t>des autorités réglementaires du pays ou </a:t>
            </a:r>
            <a:r>
              <a:rPr lang="fr-FR" sz="2400" dirty="0" smtClean="0">
                <a:latin typeface="Calibri" panose="020F0502020204030204" pitchFamily="34" charset="0"/>
              </a:rPr>
              <a:t>qu’il </a:t>
            </a:r>
            <a:r>
              <a:rPr lang="fr-FR" sz="2400" dirty="0">
                <a:latin typeface="Calibri" panose="020F0502020204030204" pitchFamily="34" charset="0"/>
              </a:rPr>
              <a:t>est utilisé sans étiquette. </a:t>
            </a:r>
          </a:p>
          <a:p>
            <a:pPr marL="342900" indent="-342900">
              <a:spcBef>
                <a:spcPts val="0"/>
              </a:spcBef>
              <a:spcAft>
                <a:spcPts val="0"/>
              </a:spcAft>
              <a:buFont typeface="Arial" panose="020B0604020202020204" pitchFamily="34" charset="0"/>
              <a:buChar char="•"/>
            </a:pPr>
            <a:endParaRPr lang="fr-FR" sz="2400" dirty="0">
              <a:latin typeface="Calibri" panose="020F0502020204030204" pitchFamily="34" charset="0"/>
              <a:ea typeface="Calibri" panose="020F0502020204030204" pitchFamily="34" charset="0"/>
            </a:endParaRPr>
          </a:p>
          <a:p>
            <a:pPr marL="342900" indent="-342900">
              <a:spcBef>
                <a:spcPts val="0"/>
              </a:spcBef>
              <a:spcAft>
                <a:spcPts val="0"/>
              </a:spcAft>
              <a:buFont typeface="Arial" panose="020B0604020202020204" pitchFamily="34" charset="0"/>
              <a:buChar char="•"/>
            </a:pPr>
            <a:r>
              <a:rPr lang="fr-FR" sz="2400" dirty="0">
                <a:effectLst/>
                <a:latin typeface="Calibri" panose="020F0502020204030204" pitchFamily="34" charset="0"/>
              </a:rPr>
              <a:t>Pour accéder au vaccin, les pays sont invités à soumettre une demande au secrétariat du GIC à </a:t>
            </a:r>
            <a:r>
              <a:rPr lang="fr-FR" sz="2400" dirty="0" smtClean="0">
                <a:effectLst/>
                <a:latin typeface="Calibri" panose="020F0502020204030204" pitchFamily="34" charset="0"/>
              </a:rPr>
              <a:t>l’adresse </a:t>
            </a:r>
            <a:r>
              <a:rPr lang="fr-FR" sz="2400" dirty="0">
                <a:effectLst/>
                <a:latin typeface="Calibri" panose="020F0502020204030204" pitchFamily="34" charset="0"/>
              </a:rPr>
              <a:t>suivante </a:t>
            </a:r>
            <a:r>
              <a:rPr lang="fr-FR" sz="2400" u="sng" dirty="0">
                <a:solidFill>
                  <a:srgbClr val="0563C1"/>
                </a:solidFill>
                <a:effectLst/>
                <a:latin typeface="Calibri" panose="020F0502020204030204" pitchFamily="34" charset="0"/>
                <a:hlinkClick r:id="rId2"/>
              </a:rPr>
              <a:t>icgsecretariat@who.int</a:t>
            </a:r>
            <a:r>
              <a:rPr lang="fr-FR" sz="2400" dirty="0">
                <a:effectLst/>
                <a:latin typeface="Calibri" panose="020F0502020204030204" pitchFamily="34" charset="0"/>
              </a:rPr>
              <a:t>  </a:t>
            </a:r>
          </a:p>
          <a:p>
            <a:pPr marL="342900" indent="-342900">
              <a:spcBef>
                <a:spcPts val="0"/>
              </a:spcBef>
              <a:spcAft>
                <a:spcPts val="0"/>
              </a:spcAft>
              <a:buFont typeface="Arial" panose="020B0604020202020204" pitchFamily="34" charset="0"/>
              <a:buChar char="•"/>
            </a:pPr>
            <a:endParaRPr lang="fr-FR" sz="2400" dirty="0">
              <a:effectLst/>
              <a:latin typeface="Calibri" panose="020F0502020204030204" pitchFamily="34" charset="0"/>
              <a:ea typeface="Calibri" panose="020F0502020204030204" pitchFamily="34" charset="0"/>
            </a:endParaRPr>
          </a:p>
          <a:p>
            <a:pPr marL="342900" indent="-342900">
              <a:spcBef>
                <a:spcPts val="0"/>
              </a:spcBef>
              <a:spcAft>
                <a:spcPts val="0"/>
              </a:spcAft>
              <a:buFont typeface="Arial" panose="020B0604020202020204" pitchFamily="34" charset="0"/>
              <a:buChar char="•"/>
            </a:pPr>
            <a:r>
              <a:rPr lang="fr-FR" sz="2400" dirty="0">
                <a:effectLst/>
                <a:latin typeface="Calibri" panose="020F0502020204030204" pitchFamily="34" charset="0"/>
              </a:rPr>
              <a:t>Il est possible de soumettre une demande </a:t>
            </a:r>
            <a:r>
              <a:rPr lang="fr-FR" sz="2400" dirty="0" smtClean="0">
                <a:effectLst/>
                <a:latin typeface="Calibri" panose="020F0502020204030204" pitchFamily="34" charset="0"/>
              </a:rPr>
              <a:t>d’aide </a:t>
            </a:r>
            <a:r>
              <a:rPr lang="fr-FR" sz="2400" dirty="0">
                <a:effectLst/>
                <a:latin typeface="Calibri" panose="020F0502020204030204" pitchFamily="34" charset="0"/>
              </a:rPr>
              <a:t>pour couvrir les coûts opérationnels, qui doit être accompagnée </a:t>
            </a:r>
            <a:r>
              <a:rPr lang="fr-FR" sz="2400" dirty="0" smtClean="0">
                <a:effectLst/>
                <a:latin typeface="Calibri" panose="020F0502020204030204" pitchFamily="34" charset="0"/>
              </a:rPr>
              <a:t>d’un </a:t>
            </a:r>
            <a:r>
              <a:rPr lang="fr-FR" sz="2400" dirty="0">
                <a:effectLst/>
                <a:latin typeface="Calibri" panose="020F0502020204030204" pitchFamily="34" charset="0"/>
              </a:rPr>
              <a:t>budget relatif aux coûts de mise en œuvre </a:t>
            </a:r>
            <a:r>
              <a:rPr lang="fr-FR" sz="2400" dirty="0">
                <a:solidFill>
                  <a:srgbClr val="0070C0"/>
                </a:solidFill>
                <a:effectLst/>
                <a:latin typeface="Calibri" panose="020F0502020204030204" pitchFamily="34" charset="0"/>
              </a:rPr>
              <a:t>(</a:t>
            </a:r>
            <a:r>
              <a:rPr lang="fr-FR" sz="2400" u="sng" dirty="0">
                <a:solidFill>
                  <a:srgbClr val="0070C0"/>
                </a:solidFill>
                <a:effectLst/>
                <a:latin typeface="Calibri" panose="020F0502020204030204" pitchFamily="34" charset="0"/>
                <a:hlinkClick r:id="rId3">
                  <a:extLst>
                    <a:ext uri="{A12FA001-AC4F-418D-AE19-62706E023703}">
                      <ahyp:hlinkClr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hyp="http://schemas.microsoft.com/office/drawing/2018/hyperlinkcolor" val="tx"/>
                    </a:ext>
                  </a:extLst>
                </a:hlinkClick>
              </a:rPr>
              <a:t>https://www.who.int/groups/icg/ebola-virus-disease/ebola-stockpiles</a:t>
            </a:r>
            <a:r>
              <a:rPr lang="fr-FR" sz="2400" dirty="0">
                <a:solidFill>
                  <a:srgbClr val="0070C0"/>
                </a:solidFill>
                <a:effectLst/>
                <a:latin typeface="Calibri" panose="020F0502020204030204" pitchFamily="34" charset="0"/>
              </a:rPr>
              <a:t>)</a:t>
            </a:r>
          </a:p>
          <a:p>
            <a:pPr marL="0" indent="0">
              <a:buNone/>
            </a:pPr>
            <a:endParaRPr lang="fr-FR" dirty="0"/>
          </a:p>
        </p:txBody>
      </p:sp>
    </p:spTree>
    <p:extLst>
      <p:ext uri="{BB962C8B-B14F-4D97-AF65-F5344CB8AC3E}">
        <p14:creationId xmlns:p14="http://schemas.microsoft.com/office/powerpoint/2010/main" val="339078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8323195-B661-D530-BD7F-FE443D5110DA}"/>
              </a:ext>
            </a:extLst>
          </p:cNvPr>
          <p:cNvSpPr>
            <a:spLocks noGrp="1"/>
          </p:cNvSpPr>
          <p:nvPr>
            <p:ph type="title"/>
          </p:nvPr>
        </p:nvSpPr>
        <p:spPr/>
        <p:txBody>
          <a:bodyPr/>
          <a:lstStyle/>
          <a:p>
            <a:r>
              <a:rPr lang="fr-FR" dirty="0">
                <a:latin typeface="Poppins"/>
              </a:rPr>
              <a:t>Résumé </a:t>
            </a:r>
            <a:endParaRPr lang="fr-FR" dirty="0"/>
          </a:p>
        </p:txBody>
      </p:sp>
      <p:sp>
        <p:nvSpPr>
          <p:cNvPr id="3"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23CC8AB-6DAE-D694-9671-54D4E2371EB1}"/>
              </a:ext>
            </a:extLst>
          </p:cNvPr>
          <p:cNvSpPr>
            <a:spLocks noGrp="1"/>
          </p:cNvSpPr>
          <p:nvPr>
            <p:ph idx="1"/>
          </p:nvPr>
        </p:nvSpPr>
        <p:spPr/>
        <p:txBody>
          <a:bodyPr vert="horz" lIns="91440" tIns="45720" rIns="91440" bIns="45720" rtlCol="0" anchor="t">
            <a:normAutofit/>
          </a:bodyPr>
          <a:lstStyle/>
          <a:p>
            <a:r>
              <a:rPr lang="fr-FR" dirty="0" smtClean="0"/>
              <a:t>Le GIC gère 4 stocks réservés à la lutte contre les épidémies, dont Ebola.</a:t>
            </a:r>
          </a:p>
          <a:p>
            <a:endParaRPr lang="fr-FR" dirty="0">
              <a:ea typeface="Calibri"/>
              <a:cs typeface="Calibri"/>
            </a:endParaRPr>
          </a:p>
          <a:p>
            <a:r>
              <a:rPr lang="fr-FR" dirty="0" smtClean="0"/>
              <a:t>Les pays peuvent soumettre des demandes </a:t>
            </a:r>
            <a:r>
              <a:rPr lang="fr-FR" dirty="0" smtClean="0"/>
              <a:t>d’accès </a:t>
            </a:r>
            <a:r>
              <a:rPr lang="fr-FR" dirty="0" smtClean="0"/>
              <a:t>aux stocks de vaccins. </a:t>
            </a:r>
          </a:p>
          <a:p>
            <a:endParaRPr lang="fr-FR" dirty="0">
              <a:ea typeface="Calibri"/>
              <a:cs typeface="Calibri"/>
            </a:endParaRPr>
          </a:p>
          <a:p>
            <a:r>
              <a:rPr lang="fr-FR" dirty="0" smtClean="0"/>
              <a:t>Les demandes doivent être soumises le plus tôt possible afin de garantir un impact maximal sur la morbidité et la mortalité.</a:t>
            </a:r>
          </a:p>
        </p:txBody>
      </p:sp>
    </p:spTree>
    <p:extLst>
      <p:ext uri="{BB962C8B-B14F-4D97-AF65-F5344CB8AC3E}">
        <p14:creationId xmlns:p14="http://schemas.microsoft.com/office/powerpoint/2010/main" val="121355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26D9D1F-FEC9-4183-B9A3-B527B572A169}"/>
              </a:ext>
            </a:extLst>
          </p:cNvPr>
          <p:cNvSpPr>
            <a:spLocks noGrp="1"/>
          </p:cNvSpPr>
          <p:nvPr>
            <p:ph type="title"/>
          </p:nvPr>
        </p:nvSpPr>
        <p:spPr/>
        <p:txBody>
          <a:bodyPr/>
          <a:lstStyle/>
          <a:p>
            <a:r>
              <a:rPr lang="fr-FR" smtClean="0"/>
              <a:t>Scénario </a:t>
            </a:r>
            <a:endParaRPr lang="fr-FR" dirty="0"/>
          </a:p>
        </p:txBody>
      </p:sp>
      <p:sp>
        <p:nvSpPr>
          <p:cNvPr id="3"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1ADFBE1-33F9-4F6F-812E-827C227F2B02}"/>
              </a:ext>
            </a:extLst>
          </p:cNvPr>
          <p:cNvSpPr>
            <a:spLocks noGrp="1"/>
          </p:cNvSpPr>
          <p:nvPr>
            <p:ph idx="1"/>
          </p:nvPr>
        </p:nvSpPr>
        <p:spPr>
          <a:xfrm>
            <a:off x="523875" y="1371600"/>
            <a:ext cx="7016177" cy="4805363"/>
          </a:xfrm>
        </p:spPr>
        <p:txBody>
          <a:bodyPr>
            <a:normAutofit lnSpcReduction="10000"/>
          </a:bodyPr>
          <a:lstStyle/>
          <a:p>
            <a:pPr marL="0" indent="0">
              <a:buNone/>
            </a:pPr>
            <a:r>
              <a:rPr lang="fr-FR" sz="2400" dirty="0"/>
              <a:t>Le 19 juin 2024, le médecin-chef du Mulomba, en RDC, près de la frontière zambienne, appelle le ministre de la santé à Kinshasa pour lui signaler </a:t>
            </a:r>
            <a:r>
              <a:rPr lang="fr-FR" sz="2400" dirty="0" smtClean="0"/>
              <a:t>qu’une </a:t>
            </a:r>
            <a:r>
              <a:rPr lang="fr-FR" sz="2400" dirty="0"/>
              <a:t>maladie exceptionnellement mortelle est devenue épidémique. Depuis le 1</a:t>
            </a:r>
            <a:r>
              <a:rPr lang="fr-FR" sz="2400" baseline="30000" dirty="0"/>
              <a:t>er</a:t>
            </a:r>
            <a:r>
              <a:rPr lang="fr-FR" sz="2400" dirty="0"/>
              <a:t> juin, 5 patients </a:t>
            </a:r>
            <a:r>
              <a:rPr lang="fr-FR" sz="2400" dirty="0" smtClean="0"/>
              <a:t>d’un </a:t>
            </a:r>
            <a:r>
              <a:rPr lang="fr-FR" sz="2400" dirty="0"/>
              <a:t>hôpital local ainsi que 2 médecins et 1 sage-femme employés par </a:t>
            </a:r>
            <a:r>
              <a:rPr lang="fr-FR" sz="2400" dirty="0" smtClean="0"/>
              <a:t>l’hôpital </a:t>
            </a:r>
            <a:r>
              <a:rPr lang="fr-FR" sz="2400" dirty="0"/>
              <a:t>ont développé une maladie caractérisée par de la fièvre, des vomissements, des douleurs abdominales et une diarrhée sanglante qui a rapidement évolué vers la mort. Le fonctionnaire a signalé que la maladie semblait se propager parmi le reste du personnel de </a:t>
            </a:r>
            <a:r>
              <a:rPr lang="fr-FR" sz="2400" dirty="0" smtClean="0"/>
              <a:t>l’hôpital</a:t>
            </a:r>
            <a:r>
              <a:rPr lang="fr-FR" sz="2400" dirty="0"/>
              <a:t>.</a:t>
            </a:r>
          </a:p>
          <a:p>
            <a:pPr marL="0" indent="0">
              <a:buNone/>
            </a:pPr>
            <a:endParaRPr lang="fr-FR" sz="2400" dirty="0"/>
          </a:p>
          <a:p>
            <a:pPr marL="0" indent="0">
              <a:buNone/>
            </a:pPr>
            <a:r>
              <a:rPr lang="fr-FR" sz="2400" dirty="0"/>
              <a:t>Quelle peut être cette maladie mystérieuse ?</a:t>
            </a:r>
          </a:p>
          <a:p>
            <a:pPr marL="0" indent="0">
              <a:buNone/>
            </a:pPr>
            <a:endParaRPr lang="fr-FR" dirty="0"/>
          </a:p>
        </p:txBody>
      </p:sp>
      <p:pic>
        <p:nvPicPr>
          <p:cNvPr id="5" name="Pictur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EE59CD8-DD51-4B2B-86F7-7F37C65D3591}"/>
              </a:ext>
            </a:extLst>
          </p:cNvPr>
          <p:cNvPicPr>
            <a:picLocks noChangeAspect="1"/>
          </p:cNvPicPr>
          <p:nvPr/>
        </p:nvPicPr>
        <p:blipFill>
          <a:blip r:embed="rId2"/>
          <a:stretch>
            <a:fillRect/>
          </a:stretch>
        </p:blipFill>
        <p:spPr>
          <a:xfrm>
            <a:off x="7443212" y="2173075"/>
            <a:ext cx="4224913" cy="2511850"/>
          </a:xfrm>
          <a:prstGeom prst="rect">
            <a:avLst/>
          </a:prstGeom>
        </p:spPr>
      </p:pic>
      <p:sp>
        <p:nvSpPr>
          <p:cNvPr id="6" name="Star: 5 Points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694A09C-314A-4673-BB47-96C73A40860B}"/>
              </a:ext>
            </a:extLst>
          </p:cNvPr>
          <p:cNvSpPr/>
          <p:nvPr/>
        </p:nvSpPr>
        <p:spPr>
          <a:xfrm>
            <a:off x="8589364" y="3429000"/>
            <a:ext cx="314793" cy="28481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77E4C27-29ED-48B5-8E3D-2362E4A12248}"/>
              </a:ext>
            </a:extLst>
          </p:cNvPr>
          <p:cNvSpPr txBox="1"/>
          <p:nvPr/>
        </p:nvSpPr>
        <p:spPr>
          <a:xfrm>
            <a:off x="9398833" y="3957404"/>
            <a:ext cx="1049311" cy="369332"/>
          </a:xfrm>
          <a:prstGeom prst="rect">
            <a:avLst/>
          </a:prstGeom>
          <a:noFill/>
        </p:spPr>
        <p:txBody>
          <a:bodyPr wrap="square" rtlCol="0">
            <a:spAutoFit/>
          </a:bodyPr>
          <a:lstStyle/>
          <a:p>
            <a:r>
              <a:rPr lang="fr-FR" smtClean="0"/>
              <a:t>Zambie</a:t>
            </a:r>
          </a:p>
        </p:txBody>
      </p:sp>
      <p:sp>
        <p:nvSpPr>
          <p:cNvPr id="11" name="TextBox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09D5534-8A07-426B-A260-8523A8020082}"/>
              </a:ext>
            </a:extLst>
          </p:cNvPr>
          <p:cNvSpPr txBox="1"/>
          <p:nvPr/>
        </p:nvSpPr>
        <p:spPr>
          <a:xfrm>
            <a:off x="10448144" y="2280700"/>
            <a:ext cx="1049311" cy="369332"/>
          </a:xfrm>
          <a:prstGeom prst="rect">
            <a:avLst/>
          </a:prstGeom>
          <a:noFill/>
        </p:spPr>
        <p:txBody>
          <a:bodyPr wrap="square" rtlCol="0">
            <a:spAutoFit/>
          </a:bodyPr>
          <a:lstStyle/>
          <a:p>
            <a:r>
              <a:rPr lang="fr-FR" smtClean="0"/>
              <a:t>RDC</a:t>
            </a:r>
          </a:p>
        </p:txBody>
      </p:sp>
    </p:spTree>
    <p:extLst>
      <p:ext uri="{BB962C8B-B14F-4D97-AF65-F5344CB8AC3E}">
        <p14:creationId xmlns:p14="http://schemas.microsoft.com/office/powerpoint/2010/main" val="1112986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BA36417-137C-4BA0-8362-D185B7C322F0}"/>
              </a:ext>
            </a:extLst>
          </p:cNvPr>
          <p:cNvSpPr>
            <a:spLocks noGrp="1"/>
          </p:cNvSpPr>
          <p:nvPr>
            <p:ph type="title"/>
          </p:nvPr>
        </p:nvSpPr>
        <p:spPr/>
        <p:txBody>
          <a:bodyPr/>
          <a:lstStyle/>
          <a:p>
            <a:r>
              <a:rPr lang="fr-FR" smtClean="0"/>
              <a:t>Scénario </a:t>
            </a:r>
          </a:p>
        </p:txBody>
      </p:sp>
      <p:sp>
        <p:nvSpPr>
          <p:cNvPr id="3"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30ACDB27-6B46-43C7-9B9A-D92376456FD8}"/>
              </a:ext>
            </a:extLst>
          </p:cNvPr>
          <p:cNvSpPr>
            <a:spLocks noGrp="1"/>
          </p:cNvSpPr>
          <p:nvPr>
            <p:ph idx="1"/>
          </p:nvPr>
        </p:nvSpPr>
        <p:spPr/>
        <p:txBody>
          <a:bodyPr>
            <a:normAutofit/>
          </a:bodyPr>
          <a:lstStyle/>
          <a:p>
            <a:r>
              <a:rPr lang="fr-FR" sz="2400" dirty="0"/>
              <a:t>Soumettriez-vous une demande au GIC pour obtenir des doses de vaccin contre le virus Ebola ? Pourquoi ?</a:t>
            </a:r>
          </a:p>
          <a:p>
            <a:endParaRPr lang="fr-FR" sz="2400" dirty="0"/>
          </a:p>
          <a:p>
            <a:pPr marL="0" indent="0">
              <a:buNone/>
            </a:pPr>
            <a:r>
              <a:rPr lang="fr-FR" sz="2400" dirty="0">
                <a:solidFill>
                  <a:srgbClr val="C00000"/>
                </a:solidFill>
              </a:rPr>
              <a:t>Le laboratoire a confirmé </a:t>
            </a:r>
            <a:r>
              <a:rPr lang="fr-FR" sz="2400" dirty="0" smtClean="0">
                <a:solidFill>
                  <a:srgbClr val="C00000"/>
                </a:solidFill>
              </a:rPr>
              <a:t>qu’il s’agissait </a:t>
            </a:r>
            <a:r>
              <a:rPr lang="fr-FR" sz="2400" dirty="0">
                <a:solidFill>
                  <a:srgbClr val="C00000"/>
                </a:solidFill>
              </a:rPr>
              <a:t>du virus Ebola.</a:t>
            </a:r>
          </a:p>
          <a:p>
            <a:pPr marL="0" indent="0">
              <a:buNone/>
            </a:pPr>
            <a:endParaRPr lang="fr-FR" sz="2400" dirty="0">
              <a:solidFill>
                <a:srgbClr val="C00000"/>
              </a:solidFill>
            </a:endParaRPr>
          </a:p>
          <a:p>
            <a:r>
              <a:rPr lang="fr-FR" sz="2400" dirty="0"/>
              <a:t>Quelle est </a:t>
            </a:r>
            <a:r>
              <a:rPr lang="fr-FR" sz="2400" dirty="0" smtClean="0"/>
              <a:t>l’étape </a:t>
            </a:r>
            <a:r>
              <a:rPr lang="fr-FR" sz="2400" dirty="0"/>
              <a:t>suivante ? Soumettriez-vous une demande au GIC pour obtenir des doses de vaccin contre le virus Ebola ? Pourquoi ? </a:t>
            </a:r>
          </a:p>
          <a:p>
            <a:endParaRPr lang="fr-FR" sz="2400" dirty="0"/>
          </a:p>
          <a:p>
            <a:r>
              <a:rPr lang="fr-FR" sz="2400" dirty="0"/>
              <a:t>Que pourrait envisager la Zambie dans un avenir proche ?</a:t>
            </a:r>
          </a:p>
          <a:p>
            <a:endParaRPr lang="fr-FR" sz="2400" dirty="0"/>
          </a:p>
          <a:p>
            <a:r>
              <a:rPr lang="fr-FR" sz="2400" dirty="0"/>
              <a:t>Que pourrait envisager la Zambie pour se préparer (à moyen/long terme) ?</a:t>
            </a:r>
          </a:p>
        </p:txBody>
      </p:sp>
    </p:spTree>
    <p:extLst>
      <p:ext uri="{BB962C8B-B14F-4D97-AF65-F5344CB8AC3E}">
        <p14:creationId xmlns:p14="http://schemas.microsoft.com/office/powerpoint/2010/main" val="21278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A3DFE66-27F5-456B-968A-1D1C4D8DE35C}"/>
              </a:ext>
            </a:extLst>
          </p:cNvPr>
          <p:cNvSpPr>
            <a:spLocks noGrp="1"/>
          </p:cNvSpPr>
          <p:nvPr>
            <p:ph type="title"/>
          </p:nvPr>
        </p:nvSpPr>
        <p:spPr/>
        <p:txBody>
          <a:bodyPr>
            <a:noAutofit/>
          </a:bodyPr>
          <a:lstStyle/>
          <a:p>
            <a:r>
              <a:rPr lang="fr-FR" b="1" dirty="0">
                <a:solidFill>
                  <a:srgbClr val="051291"/>
                </a:solidFill>
              </a:rPr>
              <a:t>Il existe deux moyens pour les pays </a:t>
            </a:r>
            <a:r>
              <a:rPr lang="fr-FR" b="1" dirty="0" smtClean="0">
                <a:solidFill>
                  <a:srgbClr val="051291"/>
                </a:solidFill>
              </a:rPr>
              <a:t>d’accéder </a:t>
            </a:r>
            <a:r>
              <a:rPr lang="fr-FR" b="1" dirty="0">
                <a:solidFill>
                  <a:srgbClr val="051291"/>
                </a:solidFill>
              </a:rPr>
              <a:t>au vaccin contre le virus Ebola.</a:t>
            </a:r>
          </a:p>
        </p:txBody>
      </p:sp>
      <p:sp>
        <p:nvSpPr>
          <p:cNvPr id="6" name="Content Placeholder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4A86B12-A28B-4D12-882E-A7F482875F20}"/>
              </a:ext>
            </a:extLst>
          </p:cNvPr>
          <p:cNvSpPr>
            <a:spLocks noGrp="1"/>
          </p:cNvSpPr>
          <p:nvPr>
            <p:ph idx="1"/>
          </p:nvPr>
        </p:nvSpPr>
        <p:spPr/>
        <p:txBody>
          <a:bodyPr>
            <a:normAutofit/>
          </a:bodyPr>
          <a:lstStyle/>
          <a:p>
            <a:endParaRPr lang="en-US" sz="2400" dirty="0"/>
          </a:p>
          <a:p>
            <a:endParaRPr lang="en-US" sz="2400" dirty="0"/>
          </a:p>
          <a:p>
            <a:pPr marL="0" indent="0">
              <a:buNone/>
            </a:pPr>
            <a:endParaRPr lang="en-US" dirty="0"/>
          </a:p>
        </p:txBody>
      </p:sp>
      <p:sp>
        <p:nvSpPr>
          <p:cNvPr id="3"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62515B0-732D-47E9-AEDD-351D509AEE82}"/>
              </a:ext>
            </a:extLst>
          </p:cNvPr>
          <p:cNvSpPr>
            <a:spLocks noGrp="1"/>
          </p:cNvSpPr>
          <p:nvPr>
            <p:ph idx="11"/>
          </p:nvPr>
        </p:nvSpPr>
        <p:spPr/>
        <p:txBody>
          <a:bodyPr>
            <a:normAutofit fontScale="77500" lnSpcReduction="20000"/>
          </a:bodyPr>
          <a:lstStyle/>
          <a:p>
            <a:pPr marL="0" indent="0">
              <a:buNone/>
            </a:pPr>
            <a:r>
              <a:rPr lang="fr-FR" sz="2200" b="1" i="1" u="sng" dirty="0"/>
              <a:t>Intervention en cas de flambée épidémique</a:t>
            </a:r>
          </a:p>
          <a:p>
            <a:pPr marL="0" indent="0">
              <a:buNone/>
            </a:pPr>
            <a:endParaRPr lang="fr-FR" sz="2200" dirty="0"/>
          </a:p>
          <a:p>
            <a:r>
              <a:rPr lang="fr-FR" sz="2400" dirty="0"/>
              <a:t>Le Groupe international de coordination pour </a:t>
            </a:r>
            <a:r>
              <a:rPr lang="fr-FR" sz="2400" dirty="0" smtClean="0"/>
              <a:t>l’approvisionnement </a:t>
            </a:r>
            <a:r>
              <a:rPr lang="fr-FR" sz="2400" dirty="0"/>
              <a:t>en vaccin (GIC) gère un stock de vaccins </a:t>
            </a:r>
            <a:r>
              <a:rPr lang="fr-FR" sz="2400" dirty="0" smtClean="0"/>
              <a:t>d’urgence </a:t>
            </a:r>
            <a:r>
              <a:rPr lang="fr-FR" sz="2400" dirty="0"/>
              <a:t>pour la lutte contre les épidémies depuis 2021.</a:t>
            </a:r>
          </a:p>
          <a:p>
            <a:pPr marL="0" indent="0">
              <a:buNone/>
            </a:pPr>
            <a:endParaRPr lang="fr-FR" sz="2400" dirty="0"/>
          </a:p>
          <a:p>
            <a:r>
              <a:rPr lang="fr-FR" sz="2400" dirty="0"/>
              <a:t>500 000 doses de rVSV-EBOV (Ervebo) disponibles</a:t>
            </a:r>
          </a:p>
          <a:p>
            <a:endParaRPr lang="fr-FR" sz="2400" b="0" i="0" dirty="0">
              <a:solidFill>
                <a:srgbClr val="3C4245"/>
              </a:solidFill>
              <a:effectLst/>
              <a:cs typeface="Calibri"/>
            </a:endParaRPr>
          </a:p>
          <a:p>
            <a:r>
              <a:rPr lang="fr-FR" sz="2400" b="0" i="0" dirty="0">
                <a:solidFill>
                  <a:srgbClr val="3C4245"/>
                </a:solidFill>
                <a:effectLst/>
              </a:rPr>
              <a:t>Comme les épidémies </a:t>
            </a:r>
            <a:r>
              <a:rPr lang="fr-FR" sz="2400" b="0" i="0" dirty="0" smtClean="0">
                <a:solidFill>
                  <a:srgbClr val="3C4245"/>
                </a:solidFill>
                <a:effectLst/>
              </a:rPr>
              <a:t>d’Ebola </a:t>
            </a:r>
            <a:r>
              <a:rPr lang="fr-FR" sz="2400" b="0" i="0" dirty="0">
                <a:solidFill>
                  <a:srgbClr val="3C4245"/>
                </a:solidFill>
                <a:effectLst/>
              </a:rPr>
              <a:t>sont relativement rares et </a:t>
            </a:r>
            <a:r>
              <a:rPr lang="fr-FR" sz="2400" b="1" i="0" dirty="0">
                <a:solidFill>
                  <a:srgbClr val="0040C0"/>
                </a:solidFill>
                <a:effectLst/>
              </a:rPr>
              <a:t>imprévisibles</a:t>
            </a:r>
            <a:r>
              <a:rPr lang="fr-FR" sz="2400" b="0" i="0" dirty="0">
                <a:solidFill>
                  <a:srgbClr val="3C4245"/>
                </a:solidFill>
                <a:effectLst/>
              </a:rPr>
              <a:t> par nature, le vaccin est réservé pour les interventions en cas </a:t>
            </a:r>
            <a:r>
              <a:rPr lang="fr-FR" sz="2400" b="0" i="0" dirty="0" smtClean="0">
                <a:solidFill>
                  <a:srgbClr val="3C4245"/>
                </a:solidFill>
                <a:effectLst/>
              </a:rPr>
              <a:t>d’épidémie </a:t>
            </a:r>
            <a:r>
              <a:rPr lang="fr-FR" sz="2400" b="0" i="0" dirty="0">
                <a:solidFill>
                  <a:srgbClr val="3C4245"/>
                </a:solidFill>
                <a:effectLst/>
              </a:rPr>
              <a:t>; il sert à protéger les personnes les plus susceptibles de contracter le virus Ebola.</a:t>
            </a:r>
          </a:p>
          <a:p>
            <a:pPr marL="0" indent="0">
              <a:buNone/>
            </a:pPr>
            <a:endParaRPr lang="fr-FR" sz="2400" dirty="0"/>
          </a:p>
          <a:p>
            <a:r>
              <a:rPr lang="fr-FR" sz="2400" dirty="0"/>
              <a:t>Stock tournant, réapprovisionné régulièrement</a:t>
            </a:r>
          </a:p>
          <a:p>
            <a:endParaRPr lang="fr-FR" dirty="0"/>
          </a:p>
        </p:txBody>
      </p:sp>
      <p:pic>
        <p:nvPicPr>
          <p:cNvPr id="8" name="Picture 7" descr="Diagram&#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FBB2270-0084-42E4-B795-32F18F0C6E78}"/>
              </a:ext>
            </a:extLst>
          </p:cNvPr>
          <p:cNvPicPr>
            <a:picLocks noChangeAspect="1"/>
          </p:cNvPicPr>
          <p:nvPr/>
        </p:nvPicPr>
        <p:blipFill>
          <a:blip r:embed="rId3"/>
          <a:stretch>
            <a:fillRect/>
          </a:stretch>
        </p:blipFill>
        <p:spPr>
          <a:xfrm>
            <a:off x="9785342" y="1025032"/>
            <a:ext cx="1053624" cy="1053624"/>
          </a:xfrm>
          <a:prstGeom prst="rect">
            <a:avLst/>
          </a:prstGeom>
        </p:spPr>
      </p:pic>
      <p:pic>
        <p:nvPicPr>
          <p:cNvPr id="10" name="Graphic 9" descr="Doctor female with solid fill">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8457EA6-956B-4DFB-AF9E-2B13D3BA6410}"/>
              </a:ext>
            </a:extLst>
          </p:cNvPr>
          <p:cNvPicPr>
            <a:picLocks noChangeAspect="1"/>
          </p:cNvPicPr>
          <p:nvPr/>
        </p:nvPicPr>
        <p:blipFill>
          <a:blip r:embed="rId4">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5"/>
              </a:ext>
            </a:extLst>
          </a:blip>
          <a:stretch>
            <a:fillRect/>
          </a:stretch>
        </p:blipFill>
        <p:spPr>
          <a:xfrm>
            <a:off x="4735509" y="1211275"/>
            <a:ext cx="914400" cy="914400"/>
          </a:xfrm>
          <a:prstGeom prst="rect">
            <a:avLst/>
          </a:prstGeom>
        </p:spPr>
      </p:pic>
      <p:pic>
        <p:nvPicPr>
          <p:cNvPr id="12" name="Graphic 11" descr="Needle with solid fill">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01991E5-FC16-435E-85E8-E5B5A6943529}"/>
              </a:ext>
            </a:extLst>
          </p:cNvPr>
          <p:cNvPicPr>
            <a:picLocks noChangeAspect="1"/>
          </p:cNvPicPr>
          <p:nvPr/>
        </p:nvPicPr>
        <p:blipFill>
          <a:blip r:embed="rId6">
            <a:extLst>
              <a:ext uri="{96DAC541-7B7A-43D3-8B79-37D633B846F1}">
                <asvg:svgBlip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svg="http://schemas.microsoft.com/office/drawing/2016/SVG/main" r:embed="rId7"/>
              </a:ext>
            </a:extLst>
          </a:blip>
          <a:stretch>
            <a:fillRect/>
          </a:stretch>
        </p:blipFill>
        <p:spPr>
          <a:xfrm>
            <a:off x="5222630" y="1094644"/>
            <a:ext cx="914400" cy="914400"/>
          </a:xfrm>
          <a:prstGeom prst="rect">
            <a:avLst/>
          </a:prstGeom>
        </p:spPr>
      </p:pic>
      <p:sp>
        <p:nvSpPr>
          <p:cNvPr id="13" name="Conten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81D3B97-2609-43BF-89B2-20DBD96CB337}"/>
              </a:ext>
            </a:extLst>
          </p:cNvPr>
          <p:cNvSpPr txBox="1">
            <a:spLocks/>
          </p:cNvSpPr>
          <p:nvPr/>
        </p:nvSpPr>
        <p:spPr>
          <a:xfrm>
            <a:off x="600076" y="1371598"/>
            <a:ext cx="5354609" cy="480536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i="1" u="sng" dirty="0"/>
              <a:t>Vaccination préventive contre </a:t>
            </a:r>
            <a:r>
              <a:rPr lang="fr-FR" sz="2000" b="1" i="1" u="sng" dirty="0" smtClean="0"/>
              <a:t>Ebola</a:t>
            </a:r>
            <a:endParaRPr lang="fr-FR" sz="2000" dirty="0"/>
          </a:p>
          <a:p>
            <a:r>
              <a:rPr lang="fr-FR" sz="2000" dirty="0"/>
              <a:t>Le programme Gavi offre un soutien financier pour la mise en œuvre des campagnes de vaccination préventive.</a:t>
            </a:r>
          </a:p>
          <a:p>
            <a:endParaRPr lang="fr-FR" sz="2000" dirty="0"/>
          </a:p>
          <a:p>
            <a:r>
              <a:rPr lang="fr-FR" sz="2000" dirty="0"/>
              <a:t>Les deux types de vaccins homologués peuvent être utilisés pour la vaccination préventive des populations à risque. </a:t>
            </a:r>
          </a:p>
          <a:p>
            <a:pPr marL="0" indent="0">
              <a:buNone/>
            </a:pPr>
            <a:endParaRPr lang="fr-FR" sz="2000" dirty="0"/>
          </a:p>
          <a:p>
            <a:r>
              <a:rPr lang="fr-FR" sz="2000" dirty="0" smtClean="0"/>
              <a:t>L’équipe </a:t>
            </a:r>
            <a:r>
              <a:rPr lang="fr-FR" sz="2000" dirty="0"/>
              <a:t>de coordination des vaccins contre le virus Ebola (EVCT) a été créée en 2023 pour élaborer des orientations techniques et aider les pays à utiliser les vaccins à titre préventif.</a:t>
            </a:r>
            <a:endParaRPr lang="fr-FR" sz="2000" dirty="0">
              <a:cs typeface="Calibri"/>
            </a:endParaRPr>
          </a:p>
          <a:p>
            <a:r>
              <a:rPr lang="fr-FR" sz="2000" dirty="0"/>
              <a:t>Demande </a:t>
            </a:r>
            <a:r>
              <a:rPr lang="fr-FR" sz="2000" dirty="0" smtClean="0"/>
              <a:t>d’assistance </a:t>
            </a:r>
            <a:r>
              <a:rPr lang="fr-FR" sz="2000" dirty="0"/>
              <a:t>auprès de Gavi pour </a:t>
            </a:r>
            <a:r>
              <a:rPr lang="fr-FR" sz="2000" dirty="0" smtClean="0"/>
              <a:t>l’accès </a:t>
            </a:r>
            <a:r>
              <a:rPr lang="fr-FR" sz="2000" dirty="0"/>
              <a:t>aux vaccins et la prise en charge des coûts opérationnels (IRC)</a:t>
            </a:r>
          </a:p>
          <a:p>
            <a:pPr marL="0" indent="0">
              <a:buNone/>
            </a:pPr>
            <a:endParaRPr lang="fr-FR" sz="2400" dirty="0"/>
          </a:p>
          <a:p>
            <a:pPr marL="0" indent="0">
              <a:buFont typeface="Arial" panose="020B0604020202020204" pitchFamily="34" charset="0"/>
              <a:buNone/>
            </a:pPr>
            <a:endParaRPr lang="fr-FR" sz="2400" dirty="0"/>
          </a:p>
        </p:txBody>
      </p:sp>
      <p:sp>
        <p:nvSpPr>
          <p:cNvPr id="2" name="TextBox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E2AAE8F-B4FB-4373-8B41-1FCE5F524E36}"/>
              </a:ext>
            </a:extLst>
          </p:cNvPr>
          <p:cNvSpPr txBox="1"/>
          <p:nvPr/>
        </p:nvSpPr>
        <p:spPr>
          <a:xfrm>
            <a:off x="783217" y="6269249"/>
            <a:ext cx="5119799" cy="307777"/>
          </a:xfrm>
          <a:prstGeom prst="rect">
            <a:avLst/>
          </a:prstGeom>
          <a:noFill/>
        </p:spPr>
        <p:txBody>
          <a:bodyPr wrap="square" rtlCol="0">
            <a:spAutoFit/>
          </a:bodyPr>
          <a:lstStyle/>
          <a:p>
            <a:pPr marL="0" indent="0">
              <a:buNone/>
            </a:pPr>
            <a:r>
              <a:rPr lang="fr-FR" sz="1400" dirty="0"/>
              <a:t>Note : En 2024, seul rVSV-ZEBOV (Ervebo) est disponible.</a:t>
            </a:r>
          </a:p>
        </p:txBody>
      </p:sp>
    </p:spTree>
    <p:extLst>
      <p:ext uri="{BB962C8B-B14F-4D97-AF65-F5344CB8AC3E}">
        <p14:creationId xmlns:p14="http://schemas.microsoft.com/office/powerpoint/2010/main" val="275445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E710505-9AC1-6426-F898-9CA4CEA2CEF1}"/>
              </a:ext>
            </a:extLst>
          </p:cNvPr>
          <p:cNvSpPr>
            <a:spLocks noGrp="1"/>
          </p:cNvSpPr>
          <p:nvPr>
            <p:ph type="title"/>
          </p:nvPr>
        </p:nvSpPr>
        <p:spPr/>
        <p:txBody>
          <a:bodyPr>
            <a:noAutofit/>
          </a:bodyPr>
          <a:lstStyle/>
          <a:p>
            <a:r>
              <a:rPr lang="fr-FR" b="1" dirty="0">
                <a:solidFill>
                  <a:srgbClr val="051291"/>
                </a:solidFill>
              </a:rPr>
              <a:t>Groupe international de coordination pour </a:t>
            </a:r>
            <a:r>
              <a:rPr lang="fr-FR" b="1" dirty="0" smtClean="0">
                <a:solidFill>
                  <a:srgbClr val="051291"/>
                </a:solidFill>
              </a:rPr>
              <a:t>l’approvisionnement </a:t>
            </a:r>
            <a:r>
              <a:rPr lang="fr-FR" b="1" dirty="0">
                <a:solidFill>
                  <a:srgbClr val="051291"/>
                </a:solidFill>
              </a:rPr>
              <a:t>en vaccin (ICG)</a:t>
            </a:r>
          </a:p>
        </p:txBody>
      </p:sp>
      <p:sp>
        <p:nvSpPr>
          <p:cNvPr id="2" name="Text Placeholder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8F4B5E2-A3C7-836C-9F95-CD909EEBBF39}"/>
              </a:ext>
            </a:extLst>
          </p:cNvPr>
          <p:cNvSpPr>
            <a:spLocks noGrp="1"/>
          </p:cNvSpPr>
          <p:nvPr>
            <p:ph idx="1"/>
          </p:nvPr>
        </p:nvSpPr>
        <p:spPr/>
        <p:txBody>
          <a:bodyPr>
            <a:normAutofit/>
          </a:bodyPr>
          <a:lstStyle/>
          <a:p>
            <a:r>
              <a:rPr lang="fr-FR" sz="2400" dirty="0"/>
              <a:t>Le GIC gère la fourniture de vaccins et </a:t>
            </a:r>
            <a:r>
              <a:rPr lang="fr-FR" sz="2400" dirty="0" smtClean="0"/>
              <a:t>d’antibiotiques/antiviraux d’urgence </a:t>
            </a:r>
            <a:r>
              <a:rPr lang="fr-FR" sz="2400" dirty="0"/>
              <a:t>à tous les pays en période </a:t>
            </a:r>
            <a:r>
              <a:rPr lang="fr-FR" sz="2400" dirty="0" smtClean="0"/>
              <a:t>d’épidémie</a:t>
            </a:r>
            <a:r>
              <a:rPr lang="fr-FR" sz="2400" dirty="0"/>
              <a:t>.</a:t>
            </a:r>
          </a:p>
          <a:p>
            <a:endParaRPr lang="fr-FR" sz="2400" dirty="0"/>
          </a:p>
          <a:p>
            <a:r>
              <a:rPr lang="fr-FR" sz="2400" dirty="0"/>
              <a:t>Le GIC comprend quatre organismes membres : </a:t>
            </a:r>
          </a:p>
          <a:p>
            <a:pPr lvl="1"/>
            <a:r>
              <a:rPr lang="fr-FR" dirty="0" smtClean="0"/>
              <a:t>UNICEF : Fonds des Nations unies pour </a:t>
            </a:r>
            <a:r>
              <a:rPr lang="fr-FR" dirty="0" smtClean="0"/>
              <a:t>l’enfance</a:t>
            </a:r>
            <a:r>
              <a:rPr lang="fr-FR" dirty="0" smtClean="0"/>
              <a:t> </a:t>
            </a:r>
          </a:p>
          <a:p>
            <a:pPr lvl="1"/>
            <a:r>
              <a:rPr lang="fr-FR" dirty="0" smtClean="0"/>
              <a:t>OMS : Organisation mondiale de la santé</a:t>
            </a:r>
          </a:p>
          <a:p>
            <a:pPr lvl="1"/>
            <a:r>
              <a:rPr lang="fr-FR" dirty="0" smtClean="0"/>
              <a:t>MSF : Médecins sans Frontières </a:t>
            </a:r>
          </a:p>
          <a:p>
            <a:pPr lvl="1"/>
            <a:r>
              <a:rPr lang="fr-FR" dirty="0" smtClean="0"/>
              <a:t>FICR : Fédération internationale des sociétés de la Croix-Rouge et du Croissant-Rouge </a:t>
            </a:r>
          </a:p>
          <a:p>
            <a:pPr lvl="1"/>
            <a:endParaRPr lang="fr-FR" dirty="0"/>
          </a:p>
          <a:p>
            <a:r>
              <a:rPr lang="fr-FR" sz="2400" dirty="0"/>
              <a:t>Gavi prend en charge les coûts opérationnels des pays éligibles.</a:t>
            </a:r>
          </a:p>
          <a:p>
            <a:pPr marL="0" indent="0">
              <a:buNone/>
            </a:pPr>
            <a:endParaRPr lang="fr-FR" dirty="0"/>
          </a:p>
          <a:p>
            <a:endParaRPr lang="fr-FR" dirty="0"/>
          </a:p>
        </p:txBody>
      </p:sp>
      <p:sp>
        <p:nvSpPr>
          <p:cNvPr id="3" name="TextBox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9035349-F929-B78F-9C22-B0E495F63273}"/>
              </a:ext>
            </a:extLst>
          </p:cNvPr>
          <p:cNvSpPr txBox="1"/>
          <p:nvPr/>
        </p:nvSpPr>
        <p:spPr>
          <a:xfrm>
            <a:off x="523875" y="5807631"/>
            <a:ext cx="6204725" cy="369332"/>
          </a:xfrm>
          <a:prstGeom prst="rect">
            <a:avLst/>
          </a:prstGeom>
          <a:noFill/>
        </p:spPr>
        <p:txBody>
          <a:bodyPr wrap="square">
            <a:spAutoFit/>
          </a:bodyPr>
          <a:lstStyle/>
          <a:p>
            <a:pPr>
              <a:spcBef>
                <a:spcPts val="600"/>
              </a:spcBef>
              <a:spcAft>
                <a:spcPts val="600"/>
              </a:spcAft>
            </a:pPr>
            <a:r>
              <a:rPr lang="fr-FR" sz="1800" b="1" dirty="0">
                <a:latin typeface="Calibri" panose="020F0502020204030204" pitchFamily="34" charset="0"/>
                <a:hlinkClick r:id="rId2">
                  <a:extLst>
                    <a:ext uri="{A12FA001-AC4F-418D-AE19-62706E023703}">
                      <ahyp:hlinkClr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hyp="http://schemas.microsoft.com/office/drawing/2018/hyperlinkcolor" val="tx"/>
                    </a:ext>
                  </a:extLst>
                </a:hlinkClick>
              </a:rPr>
              <a:t>https://www.who.int/groups/icg/about</a:t>
            </a:r>
            <a:r>
              <a:rPr lang="fr-FR" smtClean="0"/>
              <a:t> </a:t>
            </a:r>
          </a:p>
        </p:txBody>
      </p:sp>
      <p:pic>
        <p:nvPicPr>
          <p:cNvPr id="6" name="Picture 5" descr="A picture containing wall, person, indoor&#10;&#10;Description automatically generated">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C03A5EE-24C8-AA50-041F-869CFD056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666" y="2142435"/>
            <a:ext cx="3009261" cy="1620640"/>
          </a:xfrm>
          <a:prstGeom prst="rect">
            <a:avLst/>
          </a:prstGeom>
        </p:spPr>
      </p:pic>
    </p:spTree>
    <p:extLst>
      <p:ext uri="{BB962C8B-B14F-4D97-AF65-F5344CB8AC3E}">
        <p14:creationId xmlns:p14="http://schemas.microsoft.com/office/powerpoint/2010/main" val="28594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CF8223A-3D20-45B9-9D09-6713915FF388}"/>
              </a:ext>
            </a:extLst>
          </p:cNvPr>
          <p:cNvSpPr>
            <a:spLocks noGrp="1"/>
          </p:cNvSpPr>
          <p:nvPr>
            <p:ph type="title"/>
          </p:nvPr>
        </p:nvSpPr>
        <p:spPr/>
        <p:txBody>
          <a:bodyPr/>
          <a:lstStyle/>
          <a:p>
            <a:r>
              <a:rPr lang="fr-FR" smtClean="0"/>
              <a:t>Principes directeurs</a:t>
            </a:r>
          </a:p>
        </p:txBody>
      </p:sp>
      <p:sp>
        <p:nvSpPr>
          <p:cNvPr id="9" name="Content Placeholder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A30BEA9-22B4-0135-9A58-8B0AB17DD80F}"/>
              </a:ext>
            </a:extLst>
          </p:cNvPr>
          <p:cNvSpPr>
            <a:spLocks noGrp="1"/>
          </p:cNvSpPr>
          <p:nvPr>
            <p:ph idx="1"/>
          </p:nvPr>
        </p:nvSpPr>
        <p:spPr/>
        <p:txBody>
          <a:bodyPr vert="horz" lIns="91440" tIns="45720" rIns="91440" bIns="45720" rtlCol="0" anchor="t">
            <a:normAutofit/>
          </a:bodyPr>
          <a:lstStyle/>
          <a:p>
            <a:pPr marL="342900" indent="-342900">
              <a:spcBef>
                <a:spcPts val="600"/>
              </a:spcBef>
              <a:spcAft>
                <a:spcPts val="600"/>
              </a:spcAft>
              <a:buFont typeface="Arial" panose="020B0604020202020204" pitchFamily="34" charset="0"/>
              <a:buChar char="•"/>
            </a:pPr>
            <a:r>
              <a:rPr lang="fr-FR" sz="2400" b="1" dirty="0">
                <a:latin typeface="Calibri"/>
              </a:rPr>
              <a:t>Équité </a:t>
            </a:r>
            <a:r>
              <a:rPr lang="fr-FR" sz="2400" dirty="0">
                <a:latin typeface="Calibri"/>
              </a:rPr>
              <a:t>: Distribution des vaccins en fonction des priorités de santé publique</a:t>
            </a:r>
          </a:p>
          <a:p>
            <a:pPr marL="342900" indent="-342900">
              <a:spcBef>
                <a:spcPts val="600"/>
              </a:spcBef>
              <a:spcAft>
                <a:spcPts val="600"/>
              </a:spcAft>
              <a:buFont typeface="Arial" panose="020B0604020202020204" pitchFamily="34" charset="0"/>
              <a:buChar char="•"/>
            </a:pPr>
            <a:endParaRPr lang="fr-FR" sz="2400" dirty="0">
              <a:latin typeface="Calibri"/>
              <a:cs typeface="Calibri"/>
            </a:endParaRPr>
          </a:p>
          <a:p>
            <a:pPr marL="342900" indent="-342900">
              <a:spcBef>
                <a:spcPts val="600"/>
              </a:spcBef>
              <a:spcAft>
                <a:spcPts val="600"/>
              </a:spcAft>
              <a:buFont typeface="Arial" panose="020B0604020202020204" pitchFamily="34" charset="0"/>
              <a:buChar char="•"/>
            </a:pPr>
            <a:r>
              <a:rPr lang="fr-FR" sz="2400" b="1" dirty="0">
                <a:latin typeface="Calibri"/>
              </a:rPr>
              <a:t>Accès rapide et en temps voulu :</a:t>
            </a:r>
            <a:r>
              <a:rPr lang="fr-FR" sz="2400" dirty="0">
                <a:latin typeface="Calibri"/>
              </a:rPr>
              <a:t> fourniture de vaccins dans un délai défini pour lutter contre les épidémies</a:t>
            </a:r>
          </a:p>
          <a:p>
            <a:pPr marL="0" indent="0">
              <a:spcBef>
                <a:spcPts val="600"/>
              </a:spcBef>
              <a:spcAft>
                <a:spcPts val="600"/>
              </a:spcAft>
              <a:buNone/>
            </a:pPr>
            <a:endParaRPr lang="fr-FR" sz="2400" dirty="0">
              <a:latin typeface="Calibri"/>
              <a:cs typeface="Calibri"/>
            </a:endParaRPr>
          </a:p>
          <a:p>
            <a:pPr marL="342900" indent="-342900">
              <a:spcBef>
                <a:spcPts val="600"/>
              </a:spcBef>
              <a:spcAft>
                <a:spcPts val="600"/>
              </a:spcAft>
              <a:buFont typeface="Arial" panose="020B0604020202020204" pitchFamily="34" charset="0"/>
              <a:buChar char="•"/>
            </a:pPr>
            <a:r>
              <a:rPr lang="fr-FR" sz="2400" b="1" dirty="0">
                <a:latin typeface="Calibri"/>
              </a:rPr>
              <a:t>Indépendance </a:t>
            </a:r>
            <a:r>
              <a:rPr lang="fr-FR" sz="2400" dirty="0">
                <a:latin typeface="Calibri"/>
              </a:rPr>
              <a:t>: les décisions sont prises indépendamment de toute influence politique ou économique, dans le seul but de répondre à une urgence de santé publique</a:t>
            </a:r>
          </a:p>
          <a:p>
            <a:endParaRPr lang="fr-FR" dirty="0"/>
          </a:p>
        </p:txBody>
      </p:sp>
      <p:sp>
        <p:nvSpPr>
          <p:cNvPr id="8" name="TextBox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713F023-6B28-A090-CDB2-D4670AF1F824}"/>
              </a:ext>
            </a:extLst>
          </p:cNvPr>
          <p:cNvSpPr txBox="1"/>
          <p:nvPr/>
        </p:nvSpPr>
        <p:spPr>
          <a:xfrm>
            <a:off x="713763" y="5471652"/>
            <a:ext cx="6175612" cy="369332"/>
          </a:xfrm>
          <a:prstGeom prst="rect">
            <a:avLst/>
          </a:prstGeom>
          <a:noFill/>
        </p:spPr>
        <p:txBody>
          <a:bodyPr wrap="square">
            <a:spAutoFit/>
          </a:bodyPr>
          <a:lstStyle/>
          <a:p>
            <a:pPr>
              <a:spcBef>
                <a:spcPts val="600"/>
              </a:spcBef>
              <a:spcAft>
                <a:spcPts val="600"/>
              </a:spcAft>
            </a:pPr>
            <a:r>
              <a:rPr lang="fr-FR" sz="1800" dirty="0">
                <a:latin typeface="Segoe Condensed" panose="020B0606040200020203" pitchFamily="34" charset="0"/>
                <a:hlinkClick r:id="rId2"/>
              </a:rPr>
              <a:t>https://www.who.int/groups/icg/about</a:t>
            </a:r>
            <a:r>
              <a:rPr lang="fr-FR" smtClean="0"/>
              <a:t> </a:t>
            </a:r>
          </a:p>
        </p:txBody>
      </p:sp>
    </p:spTree>
    <p:extLst>
      <p:ext uri="{BB962C8B-B14F-4D97-AF65-F5344CB8AC3E}">
        <p14:creationId xmlns:p14="http://schemas.microsoft.com/office/powerpoint/2010/main" val="273863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774049C-81C9-EC01-CBDF-F5FD354A566B}"/>
              </a:ext>
            </a:extLst>
          </p:cNvPr>
          <p:cNvSpPr>
            <a:spLocks noGrp="1"/>
          </p:cNvSpPr>
          <p:nvPr>
            <p:ph type="title"/>
          </p:nvPr>
        </p:nvSpPr>
        <p:spPr/>
        <p:txBody>
          <a:bodyPr anchor="ctr">
            <a:normAutofit/>
          </a:bodyPr>
          <a:lstStyle/>
          <a:p>
            <a:r>
              <a:rPr lang="fr-FR" b="1" dirty="0">
                <a:solidFill>
                  <a:srgbClr val="051291"/>
                </a:solidFill>
              </a:rPr>
              <a:t>Constituer des réserves de vaccins</a:t>
            </a:r>
          </a:p>
        </p:txBody>
      </p:sp>
      <p:graphicFrame>
        <p:nvGraphicFramePr>
          <p:cNvPr id="21" name="Tex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4CA419D-A0E7-F107-1A13-3133D3C84BD4}"/>
              </a:ext>
            </a:extLst>
          </p:cNvPr>
          <p:cNvGraphicFramePr>
            <a:graphicFrameLocks noGrp="1"/>
          </p:cNvGraphicFramePr>
          <p:nvPr>
            <p:ph idx="1"/>
          </p:nvPr>
        </p:nvGraphicFramePr>
        <p:xfrm>
          <a:off x="523875" y="1371600"/>
          <a:ext cx="10919442" cy="3235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173CFA67-72DD-AF5C-0406-A5D8581AEE44}"/>
              </a:ext>
            </a:extLst>
          </p:cNvPr>
          <p:cNvSpPr txBox="1"/>
          <p:nvPr/>
        </p:nvSpPr>
        <p:spPr>
          <a:xfrm>
            <a:off x="703553" y="4970574"/>
            <a:ext cx="10908439" cy="830997"/>
          </a:xfrm>
          <a:prstGeom prst="rect">
            <a:avLst/>
          </a:prstGeom>
          <a:noFill/>
        </p:spPr>
        <p:txBody>
          <a:bodyPr wrap="square">
            <a:spAutoFit/>
          </a:bodyPr>
          <a:lstStyle/>
          <a:p>
            <a:r>
              <a:rPr lang="fr-FR" sz="2400" dirty="0">
                <a:latin typeface="Calibri" panose="020F0502020204030204" pitchFamily="34" charset="0"/>
              </a:rPr>
              <a:t>Actuellement, ERVEBO® est le seul vaccin disponible dans le stock de vaccins contre Ebola et en cas </a:t>
            </a:r>
            <a:r>
              <a:rPr lang="fr-FR" sz="2400" dirty="0" smtClean="0">
                <a:latin typeface="Calibri" panose="020F0502020204030204" pitchFamily="34" charset="0"/>
              </a:rPr>
              <a:t>d’épidémie</a:t>
            </a:r>
            <a:r>
              <a:rPr lang="fr-FR" sz="2400" dirty="0">
                <a:latin typeface="Calibri" panose="020F0502020204030204" pitchFamily="34" charset="0"/>
              </a:rPr>
              <a:t>, ERVEBO® sera déployé pour la vaccination réactive.</a:t>
            </a:r>
          </a:p>
        </p:txBody>
      </p:sp>
    </p:spTree>
    <p:extLst>
      <p:ext uri="{BB962C8B-B14F-4D97-AF65-F5344CB8AC3E}">
        <p14:creationId xmlns:p14="http://schemas.microsoft.com/office/powerpoint/2010/main" val="256848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4FDF9C4-07E0-15C4-9300-C9D8B2CD8625}"/>
              </a:ext>
            </a:extLst>
          </p:cNvPr>
          <p:cNvSpPr>
            <a:spLocks noGrp="1"/>
          </p:cNvSpPr>
          <p:nvPr>
            <p:ph type="title"/>
          </p:nvPr>
        </p:nvSpPr>
        <p:spPr/>
        <p:txBody>
          <a:bodyPr>
            <a:normAutofit/>
          </a:bodyPr>
          <a:lstStyle/>
          <a:p>
            <a:pPr>
              <a:spcAft>
                <a:spcPts val="0"/>
              </a:spcAft>
            </a:pPr>
            <a:r>
              <a:rPr lang="fr-FR" b="1" dirty="0">
                <a:solidFill>
                  <a:srgbClr val="051291"/>
                </a:solidFill>
              </a:rPr>
              <a:t>Utilisation des stocks</a:t>
            </a:r>
          </a:p>
        </p:txBody>
      </p:sp>
      <p:sp>
        <p:nvSpPr>
          <p:cNvPr id="3"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F9027F7-093B-B45D-0D75-4A66331BFA6A}"/>
              </a:ext>
            </a:extLst>
          </p:cNvPr>
          <p:cNvSpPr>
            <a:spLocks noGrp="1"/>
          </p:cNvSpPr>
          <p:nvPr>
            <p:ph idx="1"/>
          </p:nvPr>
        </p:nvSpPr>
        <p:spPr/>
        <p:txBody>
          <a:bodyPr vert="horz" lIns="0" tIns="0" rIns="0" bIns="0" rtlCol="0" anchor="t">
            <a:normAutofit/>
          </a:bodyPr>
          <a:lstStyle/>
          <a:p>
            <a:r>
              <a:rPr lang="fr-FR" sz="2400" dirty="0"/>
              <a:t>Les stocks sont réservés à la lutte contre les épidémies.</a:t>
            </a:r>
          </a:p>
          <a:p>
            <a:r>
              <a:rPr lang="fr-FR" sz="2400" dirty="0"/>
              <a:t>Le GIC a proposé des doses à durée de conservation limitée (&lt;12 mois) aux </a:t>
            </a:r>
            <a:r>
              <a:rPr lang="fr-FR" sz="2400" b="1" dirty="0">
                <a:solidFill>
                  <a:schemeClr val="accent1"/>
                </a:solidFill>
              </a:rPr>
              <a:t>pays exposés à </a:t>
            </a:r>
            <a:r>
              <a:rPr lang="fr-FR" sz="2400" dirty="0"/>
              <a:t>Ebola pour la vaccination préventive des </a:t>
            </a:r>
            <a:r>
              <a:rPr lang="fr-FR" sz="2400" b="1" dirty="0">
                <a:solidFill>
                  <a:schemeClr val="accent1"/>
                </a:solidFill>
              </a:rPr>
              <a:t>groupes à risque. </a:t>
            </a:r>
          </a:p>
          <a:p>
            <a:r>
              <a:rPr lang="fr-FR" sz="2400" dirty="0"/>
              <a:t>Une aide est disponible pour couvrir les coûts opérationnels liés à </a:t>
            </a:r>
            <a:r>
              <a:rPr lang="fr-FR" sz="2400" dirty="0" smtClean="0"/>
              <a:t>l’administration </a:t>
            </a:r>
            <a:r>
              <a:rPr lang="fr-FR" sz="2400" dirty="0"/>
              <a:t>des vaccins.</a:t>
            </a:r>
          </a:p>
          <a:p>
            <a:pPr marL="342900" indent="-342900">
              <a:spcAft>
                <a:spcPts val="0"/>
              </a:spcAft>
              <a:buFont typeface="Arial" panose="020B0604020202020204" pitchFamily="34" charset="0"/>
              <a:buChar char="•"/>
            </a:pPr>
            <a:endParaRPr lang="fr-FR" sz="2400" dirty="0">
              <a:latin typeface="Calibri" panose="020F0502020204030204" pitchFamily="34" charset="0"/>
              <a:cs typeface="Calibri" panose="020F0502020204030204" pitchFamily="34" charset="0"/>
            </a:endParaRPr>
          </a:p>
          <a:p>
            <a:pPr marL="456565" indent="-456565">
              <a:spcAft>
                <a:spcPts val="0"/>
              </a:spcAft>
            </a:pPr>
            <a:endParaRPr lang="fr-FR" dirty="0"/>
          </a:p>
        </p:txBody>
      </p:sp>
      <p:pic>
        <p:nvPicPr>
          <p:cNvPr id="6" name="Picture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FAD3D59-7223-F4E2-5C67-FC2A63BB3794}"/>
              </a:ext>
            </a:extLst>
          </p:cNvPr>
          <p:cNvPicPr>
            <a:picLocks noChangeAspect="1"/>
          </p:cNvPicPr>
          <p:nvPr/>
        </p:nvPicPr>
        <p:blipFill rotWithShape="1">
          <a:blip r:embed="rId2"/>
          <a:srcRect l="6381" r="2741"/>
          <a:stretch/>
        </p:blipFill>
        <p:spPr>
          <a:xfrm>
            <a:off x="2112886" y="3018408"/>
            <a:ext cx="2685980" cy="2974020"/>
          </a:xfrm>
          <a:prstGeom prst="rect">
            <a:avLst/>
          </a:prstGeom>
        </p:spPr>
      </p:pic>
      <p:pic>
        <p:nvPicPr>
          <p:cNvPr id="9" name="Picture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DE82ED7F-1AD9-48B4-A884-C4D0AC7B0FF3}"/>
              </a:ext>
            </a:extLst>
          </p:cNvPr>
          <p:cNvPicPr>
            <a:picLocks noChangeAspect="1"/>
          </p:cNvPicPr>
          <p:nvPr/>
        </p:nvPicPr>
        <p:blipFill>
          <a:blip r:embed="rId3"/>
          <a:stretch>
            <a:fillRect/>
          </a:stretch>
        </p:blipFill>
        <p:spPr>
          <a:xfrm>
            <a:off x="5204764" y="3326628"/>
            <a:ext cx="4587306" cy="2554500"/>
          </a:xfrm>
          <a:prstGeom prst="rect">
            <a:avLst/>
          </a:prstGeom>
        </p:spPr>
      </p:pic>
      <p:sp>
        <p:nvSpPr>
          <p:cNvPr id="11" name="TextBox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A1DAE47B-8FE8-086F-E64C-D1EC550498DC}"/>
              </a:ext>
            </a:extLst>
          </p:cNvPr>
          <p:cNvSpPr txBox="1"/>
          <p:nvPr/>
        </p:nvSpPr>
        <p:spPr>
          <a:xfrm>
            <a:off x="523875" y="6140215"/>
            <a:ext cx="7082163" cy="369332"/>
          </a:xfrm>
          <a:prstGeom prst="rect">
            <a:avLst/>
          </a:prstGeom>
          <a:noFill/>
        </p:spPr>
        <p:txBody>
          <a:bodyPr wrap="square" lIns="91440" tIns="45720" rIns="91440" bIns="45720" anchor="t">
            <a:spAutoFit/>
          </a:bodyPr>
          <a:lstStyle/>
          <a:p>
            <a:r>
              <a:rPr lang="fr-FR" dirty="0">
                <a:hlinkClick r:id="rId4"/>
              </a:rPr>
              <a:t>https://www.who.int/groups/icg/ebola-virus-disease/ebola-stockpiles</a:t>
            </a:r>
            <a:r>
              <a:rPr lang="fr-FR" smtClean="0"/>
              <a:t> </a:t>
            </a:r>
          </a:p>
        </p:txBody>
      </p:sp>
    </p:spTree>
    <p:extLst>
      <p:ext uri="{BB962C8B-B14F-4D97-AF65-F5344CB8AC3E}">
        <p14:creationId xmlns:p14="http://schemas.microsoft.com/office/powerpoint/2010/main" val="107672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4835758-3C29-AD7C-5A13-4817E1A9F5A6}"/>
              </a:ext>
            </a:extLst>
          </p:cNvPr>
          <p:cNvSpPr>
            <a:spLocks noGrp="1"/>
          </p:cNvSpPr>
          <p:nvPr>
            <p:ph type="title"/>
          </p:nvPr>
        </p:nvSpPr>
        <p:spPr/>
        <p:txBody>
          <a:bodyPr>
            <a:normAutofit fontScale="90000"/>
          </a:bodyPr>
          <a:lstStyle/>
          <a:p>
            <a:r>
              <a:rPr lang="fr-FR" b="1" dirty="0">
                <a:solidFill>
                  <a:srgbClr val="051291"/>
                </a:solidFill>
              </a:rPr>
              <a:t>Stock tournant – les disponibilités sont suffisantes.</a:t>
            </a:r>
          </a:p>
        </p:txBody>
      </p:sp>
      <p:sp>
        <p:nvSpPr>
          <p:cNvPr id="7" name="Text Placeholder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6E8EA6B-4311-0411-7BE7-FCF28BFAA549}"/>
              </a:ext>
            </a:extLst>
          </p:cNvPr>
          <p:cNvSpPr>
            <a:spLocks noGrp="1"/>
          </p:cNvSpPr>
          <p:nvPr>
            <p:ph idx="1"/>
          </p:nvPr>
        </p:nvSpPr>
        <p:spPr>
          <a:xfrm>
            <a:off x="523875" y="1371600"/>
            <a:ext cx="5360731" cy="4805363"/>
          </a:xfrm>
        </p:spPr>
        <p:txBody>
          <a:bodyPr>
            <a:normAutofit/>
          </a:bodyPr>
          <a:lstStyle/>
          <a:p>
            <a:r>
              <a:rPr lang="fr-FR" sz="2400" dirty="0"/>
              <a:t>En 2018-2021, nous étions dans une situation très différente.</a:t>
            </a:r>
          </a:p>
          <a:p>
            <a:pPr lvl="1">
              <a:buFont typeface="Calibri" panose="020F0502020204030204" pitchFamily="34" charset="0"/>
              <a:buChar char="─"/>
            </a:pPr>
            <a:r>
              <a:rPr lang="fr-FR" dirty="0" smtClean="0"/>
              <a:t>Contraintes liées à </a:t>
            </a:r>
            <a:r>
              <a:rPr lang="fr-FR" dirty="0" smtClean="0"/>
              <a:t>l’approvisionnement</a:t>
            </a:r>
            <a:endParaRPr lang="fr-FR" dirty="0" smtClean="0"/>
          </a:p>
          <a:p>
            <a:pPr lvl="1">
              <a:buFont typeface="Calibri" panose="020F0502020204030204" pitchFamily="34" charset="0"/>
              <a:buChar char="─"/>
            </a:pPr>
            <a:r>
              <a:rPr lang="fr-FR" dirty="0" smtClean="0"/>
              <a:t>Les stocks ont été constitués sur plusieurs années. </a:t>
            </a:r>
            <a:endParaRPr lang="fr-FR" sz="2400" dirty="0"/>
          </a:p>
          <a:p>
            <a:r>
              <a:rPr lang="fr-FR" sz="2400" dirty="0" smtClean="0"/>
              <a:t>Aujourd’hui</a:t>
            </a:r>
            <a:r>
              <a:rPr lang="fr-FR" sz="2400" dirty="0"/>
              <a:t>, nous avons plus de 500 000 doses en stock.</a:t>
            </a:r>
          </a:p>
          <a:p>
            <a:r>
              <a:rPr lang="fr-FR" sz="2400" dirty="0"/>
              <a:t>Peu de pays ont exprimé leur intérêt pour la vaccination préventive depuis que </a:t>
            </a:r>
            <a:r>
              <a:rPr lang="fr-FR" sz="2400" dirty="0" smtClean="0"/>
              <a:t>l’offre </a:t>
            </a:r>
            <a:r>
              <a:rPr lang="fr-FR" sz="2400" dirty="0"/>
              <a:t>a été diffusée plusieurs fois en 2023 et 2024.</a:t>
            </a:r>
          </a:p>
          <a:p>
            <a:endParaRPr lang="fr-FR" sz="2400" dirty="0"/>
          </a:p>
          <a:p>
            <a:endParaRPr lang="fr-FR" dirty="0"/>
          </a:p>
        </p:txBody>
      </p:sp>
      <p:graphicFrame>
        <p:nvGraphicFramePr>
          <p:cNvPr id="5" name="Chart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906942F-655B-4EC4-9D78-03DC00E793C4}"/>
              </a:ext>
            </a:extLst>
          </p:cNvPr>
          <p:cNvGraphicFramePr/>
          <p:nvPr>
            <p:extLst>
              <p:ext uri="{D42A27DB-BD31-4B8C-83A1-F6EECF244321}">
                <p14:modId xmlns:p14="http://schemas.microsoft.com/office/powerpoint/2010/main" val="2609951624"/>
              </p:ext>
            </p:extLst>
          </p:nvPr>
        </p:nvGraphicFramePr>
        <p:xfrm>
          <a:off x="6096000" y="1945229"/>
          <a:ext cx="5268117" cy="34436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31DC9EE-94F8-4082-BED2-8717E9733A37}"/>
              </a:ext>
            </a:extLst>
          </p:cNvPr>
          <p:cNvSpPr txBox="1"/>
          <p:nvPr/>
        </p:nvSpPr>
        <p:spPr>
          <a:xfrm>
            <a:off x="6446687" y="1575897"/>
            <a:ext cx="4726744" cy="369332"/>
          </a:xfrm>
          <a:prstGeom prst="rect">
            <a:avLst/>
          </a:prstGeom>
          <a:noFill/>
        </p:spPr>
        <p:txBody>
          <a:bodyPr wrap="square">
            <a:spAutoFit/>
          </a:bodyPr>
          <a:lstStyle/>
          <a:p>
            <a:r>
              <a:rPr lang="fr-FR" b="1" dirty="0"/>
              <a:t>État actuel du stock mondial de vaccins contre Ebola </a:t>
            </a:r>
            <a:endParaRPr lang="fr-FR" sz="1800" b="1" dirty="0"/>
          </a:p>
        </p:txBody>
      </p:sp>
      <p:sp>
        <p:nvSpPr>
          <p:cNvPr id="8" name="TextBox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E6B3E0B-4D34-4843-8FFA-32B2491546E6}"/>
              </a:ext>
            </a:extLst>
          </p:cNvPr>
          <p:cNvSpPr txBox="1"/>
          <p:nvPr/>
        </p:nvSpPr>
        <p:spPr>
          <a:xfrm>
            <a:off x="5760830" y="5486400"/>
            <a:ext cx="6098458" cy="369332"/>
          </a:xfrm>
          <a:prstGeom prst="rect">
            <a:avLst/>
          </a:prstGeom>
          <a:noFill/>
        </p:spPr>
        <p:txBody>
          <a:bodyPr wrap="square">
            <a:spAutoFit/>
          </a:bodyPr>
          <a:lstStyle/>
          <a:p>
            <a:pPr lvl="1"/>
            <a:r>
              <a:rPr lang="fr-FR" smtClean="0"/>
              <a:t>&gt;100 000 doses disponibles en 2024 pour un usage préventif</a:t>
            </a:r>
          </a:p>
        </p:txBody>
      </p:sp>
    </p:spTree>
    <p:extLst>
      <p:ext uri="{BB962C8B-B14F-4D97-AF65-F5344CB8AC3E}">
        <p14:creationId xmlns:p14="http://schemas.microsoft.com/office/powerpoint/2010/main" val="151154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B425B50-7183-494F-85E8-E4E4D57FC9E4}"/>
              </a:ext>
            </a:extLst>
          </p:cNvPr>
          <p:cNvSpPr>
            <a:spLocks noGrp="1"/>
          </p:cNvSpPr>
          <p:nvPr>
            <p:ph type="title"/>
          </p:nvPr>
        </p:nvSpPr>
        <p:spPr/>
        <p:txBody>
          <a:bodyPr/>
          <a:lstStyle/>
          <a:p>
            <a:r>
              <a:rPr lang="fr-FR" smtClean="0"/>
              <a:t>Procédure de soumission</a:t>
            </a:r>
          </a:p>
        </p:txBody>
      </p:sp>
      <p:graphicFrame>
        <p:nvGraphicFramePr>
          <p:cNvPr id="5" name="Content Placeholder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296AD84-4FF1-35A2-1C1D-03986A1C6A45}"/>
              </a:ext>
            </a:extLst>
          </p:cNvPr>
          <p:cNvGraphicFramePr>
            <a:graphicFrameLocks noGrp="1"/>
          </p:cNvGraphicFramePr>
          <p:nvPr>
            <p:ph idx="1"/>
            <p:extLst>
              <p:ext uri="{D42A27DB-BD31-4B8C-83A1-F6EECF244321}">
                <p14:modId xmlns:p14="http://schemas.microsoft.com/office/powerpoint/2010/main" val="571885632"/>
              </p:ext>
            </p:extLst>
          </p:nvPr>
        </p:nvGraphicFramePr>
        <p:xfrm>
          <a:off x="504824" y="3181366"/>
          <a:ext cx="11087100" cy="3242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A77E11E-BF8E-4B57-9A7B-FA2F639BD98B}"/>
              </a:ext>
            </a:extLst>
          </p:cNvPr>
          <p:cNvSpPr txBox="1"/>
          <p:nvPr/>
        </p:nvSpPr>
        <p:spPr>
          <a:xfrm>
            <a:off x="571500" y="1303713"/>
            <a:ext cx="11039475" cy="2246769"/>
          </a:xfrm>
          <a:prstGeom prst="rect">
            <a:avLst/>
          </a:prstGeom>
          <a:noFill/>
        </p:spPr>
        <p:txBody>
          <a:bodyPr wrap="square">
            <a:spAutoFit/>
          </a:bodyPr>
          <a:lstStyle/>
          <a:p>
            <a:pPr marL="0" indent="0">
              <a:buNone/>
            </a:pPr>
            <a:r>
              <a:rPr lang="fr-FR" sz="2000" dirty="0"/>
              <a:t>Les stocks de vaccins sont accessibles à TOUT pays confronté à une épidémie, </a:t>
            </a:r>
            <a:r>
              <a:rPr lang="fr-FR" sz="2000" dirty="0" smtClean="0"/>
              <a:t>N’IMPORTE </a:t>
            </a:r>
            <a:r>
              <a:rPr lang="fr-FR" sz="2000" dirty="0"/>
              <a:t>OÙ dans le monde, pour autant que la demande du pays remplisse les critères du GIC pour la mise à disposition des stocks de vaccins.</a:t>
            </a:r>
          </a:p>
          <a:p>
            <a:pPr marL="0" indent="0">
              <a:buNone/>
            </a:pPr>
            <a:endParaRPr lang="fr-FR" sz="2000" dirty="0"/>
          </a:p>
          <a:p>
            <a:pPr marL="0" indent="0">
              <a:buNone/>
            </a:pPr>
            <a:r>
              <a:rPr lang="fr-FR" sz="2000" dirty="0"/>
              <a:t>Les demandes sont évaluées en fonction des données épidémiologiques, de la stratégie de vaccination, de la disponibilité des vaccins dans le stock </a:t>
            </a:r>
            <a:r>
              <a:rPr lang="fr-FR" sz="2000" dirty="0" smtClean="0"/>
              <a:t>d’urgence</a:t>
            </a:r>
            <a:r>
              <a:rPr lang="fr-FR" sz="2000" dirty="0"/>
              <a:t>, des stocks préexistants dans le pays et des aspects opérationnels de la riposte à </a:t>
            </a:r>
            <a:r>
              <a:rPr lang="fr-FR" sz="2000" dirty="0" smtClean="0"/>
              <a:t>l’épidémie</a:t>
            </a:r>
            <a:r>
              <a:rPr lang="fr-FR" sz="2000" dirty="0"/>
              <a:t>.</a:t>
            </a:r>
          </a:p>
        </p:txBody>
      </p:sp>
    </p:spTree>
    <p:extLst>
      <p:ext uri="{BB962C8B-B14F-4D97-AF65-F5344CB8AC3E}">
        <p14:creationId xmlns:p14="http://schemas.microsoft.com/office/powerpoint/2010/main" val="49912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C7A4244-A9CF-4E33-A4AD-0A119D36299C}"/>
              </a:ext>
            </a:extLst>
          </p:cNvPr>
          <p:cNvSpPr txBox="1">
            <a:spLocks noGrp="1"/>
          </p:cNvSpPr>
          <p:nvPr>
            <p:ph type="title"/>
          </p:nvPr>
        </p:nvSpPr>
        <p:spPr>
          <a:prstGeom prst="rect">
            <a:avLst/>
          </a:prstGeom>
        </p:spPr>
        <p:txBody>
          <a:bodyPr anchor="ctr">
            <a:noAutofit/>
          </a:bodyPr>
          <a:lstStyle>
            <a:lvl1pPr algn="l" defTabSz="914400" rtl="0" eaLnBrk="1" latinLnBrk="0" hangingPunct="1">
              <a:spcBef>
                <a:spcPct val="0"/>
              </a:spcBef>
              <a:buNone/>
              <a:defRPr sz="4400" b="1" kern="1200">
                <a:solidFill>
                  <a:schemeClr val="bg1"/>
                </a:solidFill>
                <a:latin typeface="Segoe Condensed" panose="020B0606040200020203" pitchFamily="34" charset="0"/>
                <a:ea typeface="+mj-ea"/>
                <a:cs typeface="+mj-cs"/>
              </a:defRPr>
            </a:lvl1pPr>
          </a:lstStyle>
          <a:p>
            <a:pPr fontAlgn="auto">
              <a:spcAft>
                <a:spcPts val="0"/>
              </a:spcAft>
            </a:pPr>
            <a:r>
              <a:rPr lang="fr-FR" sz="2800" dirty="0">
                <a:solidFill>
                  <a:srgbClr val="051291"/>
                </a:solidFill>
                <a:latin typeface="Poppins" panose="00000500000000000000" pitchFamily="2" charset="0"/>
              </a:rPr>
              <a:t>Processus du GIC</a:t>
            </a:r>
            <a:r>
              <a:rPr lang="fr-FR" sz="2800" dirty="0">
                <a:latin typeface="Poppins" panose="00000500000000000000" pitchFamily="2" charset="0"/>
              </a:rPr>
              <a:t>) </a:t>
            </a:r>
            <a:endParaRPr lang="fr-FR" sz="2800"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400F33CC-15F2-4B8B-8795-EF17BAF1B224}"/>
              </a:ext>
            </a:extLst>
          </p:cNvPr>
          <p:cNvSpPr txBox="1"/>
          <p:nvPr/>
        </p:nvSpPr>
        <p:spPr>
          <a:xfrm>
            <a:off x="9448821" y="3168067"/>
            <a:ext cx="2449560" cy="646331"/>
          </a:xfrm>
          <a:prstGeom prst="rect">
            <a:avLst/>
          </a:prstGeom>
          <a:noFill/>
        </p:spPr>
        <p:txBody>
          <a:bodyPr wrap="square" rtlCol="0">
            <a:spAutoFit/>
          </a:bodyPr>
          <a:lstStyle/>
          <a:p>
            <a:r>
              <a:rPr lang="fr-FR" b="1"/>
              <a:t>*Les décisions du GIC sont prises par consensus.</a:t>
            </a:r>
          </a:p>
        </p:txBody>
      </p:sp>
      <p:sp>
        <p:nvSpPr>
          <p:cNvPr id="6" name="Flowchart: Document 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A52F213-0D43-4888-8917-AFA6B33F33AA}"/>
              </a:ext>
            </a:extLst>
          </p:cNvPr>
          <p:cNvSpPr/>
          <p:nvPr/>
        </p:nvSpPr>
        <p:spPr>
          <a:xfrm>
            <a:off x="3378625" y="1623103"/>
            <a:ext cx="1983851" cy="63159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Demande du pays</a:t>
            </a:r>
          </a:p>
        </p:txBody>
      </p:sp>
      <p:sp>
        <p:nvSpPr>
          <p:cNvPr id="7" name="Rectangle 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15C2EA5-3AF7-481D-A09F-2BEA12F8AC19}"/>
              </a:ext>
            </a:extLst>
          </p:cNvPr>
          <p:cNvSpPr/>
          <p:nvPr/>
        </p:nvSpPr>
        <p:spPr>
          <a:xfrm>
            <a:off x="3381179" y="2487426"/>
            <a:ext cx="1981200" cy="304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Secrétariat du GIC</a:t>
            </a:r>
          </a:p>
        </p:txBody>
      </p:sp>
      <p:sp>
        <p:nvSpPr>
          <p:cNvPr id="8" name="Rectangle 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3B783C2-57C5-499E-9BE3-5DA3D1353DF7}"/>
              </a:ext>
            </a:extLst>
          </p:cNvPr>
          <p:cNvSpPr/>
          <p:nvPr/>
        </p:nvSpPr>
        <p:spPr>
          <a:xfrm>
            <a:off x="3381081" y="3096240"/>
            <a:ext cx="1981200" cy="304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t>FICR, MSF, UNICEF, OMS</a:t>
            </a:r>
          </a:p>
        </p:txBody>
      </p:sp>
      <p:sp>
        <p:nvSpPr>
          <p:cNvPr id="9" name="Rectangle 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3AA6720-8B36-4CBF-AC9D-28AA405058E5}"/>
              </a:ext>
            </a:extLst>
          </p:cNvPr>
          <p:cNvSpPr/>
          <p:nvPr/>
        </p:nvSpPr>
        <p:spPr>
          <a:xfrm>
            <a:off x="3390606" y="4389777"/>
            <a:ext cx="1981200" cy="304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Division des approvisionnements de </a:t>
            </a:r>
            <a:r>
              <a:rPr lang="fr-FR" sz="1400" dirty="0" smtClean="0"/>
              <a:t>l’UNICEF</a:t>
            </a:r>
            <a:endParaRPr lang="fr-FR" sz="1400" dirty="0"/>
          </a:p>
        </p:txBody>
      </p:sp>
      <p:sp>
        <p:nvSpPr>
          <p:cNvPr id="10" name="Flowchart: Document 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FCD2D72-69A4-420B-ADD4-4C860206EA9F}"/>
              </a:ext>
            </a:extLst>
          </p:cNvPr>
          <p:cNvSpPr/>
          <p:nvPr/>
        </p:nvSpPr>
        <p:spPr>
          <a:xfrm flipV="1">
            <a:off x="3416529" y="5512649"/>
            <a:ext cx="1983851" cy="678043"/>
          </a:xfrm>
          <a:prstGeom prst="flowChartDocumen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739C80BE-B20F-4221-949D-24BF57E4EBBA}"/>
              </a:ext>
            </a:extLst>
          </p:cNvPr>
          <p:cNvSpPr txBox="1"/>
          <p:nvPr/>
        </p:nvSpPr>
        <p:spPr>
          <a:xfrm>
            <a:off x="3419180" y="5780349"/>
            <a:ext cx="2028825" cy="338554"/>
          </a:xfrm>
          <a:prstGeom prst="rect">
            <a:avLst/>
          </a:prstGeom>
          <a:noFill/>
        </p:spPr>
        <p:txBody>
          <a:bodyPr wrap="square" rtlCol="0">
            <a:spAutoFit/>
          </a:bodyPr>
          <a:lstStyle/>
          <a:p>
            <a:r>
              <a:rPr lang="fr-FR" sz="1600">
                <a:solidFill>
                  <a:schemeClr val="bg1"/>
                </a:solidFill>
              </a:rPr>
              <a:t>Vaccins disponibles dans le pays</a:t>
            </a:r>
          </a:p>
        </p:txBody>
      </p:sp>
      <p:sp>
        <p:nvSpPr>
          <p:cNvPr id="12" name="Flowchart: Decision 1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69000D0-046E-49F1-A924-4ABD9730C262}"/>
              </a:ext>
            </a:extLst>
          </p:cNvPr>
          <p:cNvSpPr/>
          <p:nvPr/>
        </p:nvSpPr>
        <p:spPr>
          <a:xfrm>
            <a:off x="4066881" y="3581427"/>
            <a:ext cx="619125" cy="5715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a:t>GIC</a:t>
            </a:r>
            <a:endParaRPr lang="fr-FR" b="1"/>
          </a:p>
        </p:txBody>
      </p:sp>
      <p:sp>
        <p:nvSpPr>
          <p:cNvPr id="13" name="Arrow: Chevron 1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DDB7D21-94CC-45F7-AA54-105246D09D40}"/>
              </a:ext>
            </a:extLst>
          </p:cNvPr>
          <p:cNvSpPr/>
          <p:nvPr/>
        </p:nvSpPr>
        <p:spPr>
          <a:xfrm rot="5400000">
            <a:off x="7030649" y="3774889"/>
            <a:ext cx="3807937" cy="57116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scene3d>
              <a:camera prst="orthographicFront">
                <a:rot lat="20699996" lon="0" rev="0"/>
              </a:camera>
              <a:lightRig rig="threePt" dir="t"/>
            </a:scene3d>
          </a:bodyPr>
          <a:lstStyle/>
          <a:p>
            <a:pPr algn="ctr"/>
            <a:r>
              <a:rPr lang="fr-FR" b="1">
                <a:solidFill>
                  <a:schemeClr val="bg1"/>
                </a:solidFill>
              </a:rPr>
              <a:t>10 jours</a:t>
            </a:r>
          </a:p>
        </p:txBody>
      </p:sp>
      <p:sp>
        <p:nvSpPr>
          <p:cNvPr id="15" name="Flowchart: Preparation 1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50E34801-AEB0-4177-8731-76D0883C5DA1}"/>
              </a:ext>
            </a:extLst>
          </p:cNvPr>
          <p:cNvSpPr/>
          <p:nvPr/>
        </p:nvSpPr>
        <p:spPr>
          <a:xfrm>
            <a:off x="3390605" y="4942130"/>
            <a:ext cx="1984248" cy="41910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600"/>
              <a:t>Fabricants</a:t>
            </a:r>
          </a:p>
        </p:txBody>
      </p:sp>
      <p:sp>
        <p:nvSpPr>
          <p:cNvPr id="16" name="TextBox 1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330713A-057A-4223-9C52-9BB278F7DDA0}"/>
              </a:ext>
            </a:extLst>
          </p:cNvPr>
          <p:cNvSpPr txBox="1"/>
          <p:nvPr/>
        </p:nvSpPr>
        <p:spPr>
          <a:xfrm>
            <a:off x="1766321" y="2512793"/>
            <a:ext cx="1352550" cy="1200329"/>
          </a:xfrm>
          <a:prstGeom prst="rect">
            <a:avLst/>
          </a:prstGeom>
          <a:noFill/>
        </p:spPr>
        <p:txBody>
          <a:bodyPr wrap="square" rtlCol="0">
            <a:spAutoFit/>
          </a:bodyPr>
          <a:lstStyle/>
          <a:p>
            <a:r>
              <a:rPr lang="fr-FR" dirty="0" smtClean="0"/>
              <a:t>Demander plus </a:t>
            </a:r>
            <a:r>
              <a:rPr lang="fr-FR" dirty="0" smtClean="0"/>
              <a:t>d’information</a:t>
            </a:r>
            <a:endParaRPr lang="fr-FR" dirty="0" smtClean="0"/>
          </a:p>
        </p:txBody>
      </p:sp>
      <p:cxnSp>
        <p:nvCxnSpPr>
          <p:cNvPr id="17" name="Connector: Elbow 16">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C3E19C2-0184-4A3E-838C-8854C52C8B45}"/>
              </a:ext>
            </a:extLst>
          </p:cNvPr>
          <p:cNvCxnSpPr>
            <a:stCxn id="12" idx="1"/>
            <a:endCxn id="6" idx="1"/>
          </p:cNvCxnSpPr>
          <p:nvPr/>
        </p:nvCxnSpPr>
        <p:spPr>
          <a:xfrm rot="10800000">
            <a:off x="3378625" y="1938901"/>
            <a:ext cx="688256" cy="1928276"/>
          </a:xfrm>
          <a:prstGeom prst="bentConnector3">
            <a:avLst>
              <a:gd name="adj1" fmla="val 13321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D2BF06A-F06E-4880-BAB1-4490FF2DFEBA}"/>
              </a:ext>
            </a:extLst>
          </p:cNvPr>
          <p:cNvCxnSpPr>
            <a:stCxn id="7" idx="2"/>
            <a:endCxn id="8" idx="0"/>
          </p:cNvCxnSpPr>
          <p:nvPr/>
        </p:nvCxnSpPr>
        <p:spPr>
          <a:xfrm flipH="1">
            <a:off x="4371681" y="2792226"/>
            <a:ext cx="98" cy="3040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C7DF4FF8-A69B-4B9D-86DC-8EB6827E7EC5}"/>
              </a:ext>
            </a:extLst>
          </p:cNvPr>
          <p:cNvCxnSpPr>
            <a:cxnSpLocks/>
            <a:stCxn id="8" idx="2"/>
            <a:endCxn id="12" idx="0"/>
          </p:cNvCxnSpPr>
          <p:nvPr/>
        </p:nvCxnSpPr>
        <p:spPr>
          <a:xfrm>
            <a:off x="4371681" y="3401040"/>
            <a:ext cx="4763" cy="180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F11376CD-112C-4CF8-BD48-F1170CDE1DC9}"/>
              </a:ext>
            </a:extLst>
          </p:cNvPr>
          <p:cNvCxnSpPr>
            <a:cxnSpLocks/>
            <a:stCxn id="12" idx="2"/>
            <a:endCxn id="9" idx="0"/>
          </p:cNvCxnSpPr>
          <p:nvPr/>
        </p:nvCxnSpPr>
        <p:spPr>
          <a:xfrm>
            <a:off x="4376444" y="4152927"/>
            <a:ext cx="4762" cy="2368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72B08ED-3C80-4F82-A7A7-33F2B3FDEC84}"/>
              </a:ext>
            </a:extLst>
          </p:cNvPr>
          <p:cNvCxnSpPr>
            <a:cxnSpLocks/>
          </p:cNvCxnSpPr>
          <p:nvPr/>
        </p:nvCxnSpPr>
        <p:spPr>
          <a:xfrm>
            <a:off x="4378015" y="4701253"/>
            <a:ext cx="4762" cy="2368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922FCAD5-97D3-4E20-AF88-BC248F49E733}"/>
              </a:ext>
            </a:extLst>
          </p:cNvPr>
          <p:cNvCxnSpPr>
            <a:cxnSpLocks/>
            <a:stCxn id="6" idx="2"/>
            <a:endCxn id="7" idx="0"/>
          </p:cNvCxnSpPr>
          <p:nvPr/>
        </p:nvCxnSpPr>
        <p:spPr>
          <a:xfrm>
            <a:off x="4370551" y="2212943"/>
            <a:ext cx="1228" cy="2744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0679EA59-A9F3-46D0-9BAF-26C5B9976DAC}"/>
              </a:ext>
            </a:extLst>
          </p:cNvPr>
          <p:cNvCxnSpPr>
            <a:cxnSpLocks/>
          </p:cNvCxnSpPr>
          <p:nvPr/>
        </p:nvCxnSpPr>
        <p:spPr>
          <a:xfrm>
            <a:off x="4373252" y="5372817"/>
            <a:ext cx="4763" cy="180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EF7BA889-D079-6E3B-B2D1-2F5D32D6C92D}"/>
              </a:ext>
            </a:extLst>
          </p:cNvPr>
          <p:cNvSpPr txBox="1"/>
          <p:nvPr/>
        </p:nvSpPr>
        <p:spPr>
          <a:xfrm>
            <a:off x="204205" y="6304705"/>
            <a:ext cx="11158994" cy="461665"/>
          </a:xfrm>
          <a:prstGeom prst="rect">
            <a:avLst/>
          </a:prstGeom>
          <a:noFill/>
        </p:spPr>
        <p:txBody>
          <a:bodyPr wrap="square">
            <a:spAutoFit/>
          </a:bodyPr>
          <a:lstStyle/>
          <a:p>
            <a:r>
              <a:rPr lang="fr-FR" sz="1200" b="1" dirty="0">
                <a:latin typeface="Atkinson Hyperlegible" pitchFamily="2" charset="77"/>
              </a:rPr>
              <a:t>FICR : </a:t>
            </a:r>
            <a:r>
              <a:rPr lang="fr-FR" sz="1200" dirty="0">
                <a:latin typeface="Atkinson Hyperlegible" pitchFamily="2" charset="77"/>
              </a:rPr>
              <a:t>Fédération internationale des sociétés de la Croix-Rouge et du Croissant-Rouge </a:t>
            </a:r>
            <a:r>
              <a:rPr lang="fr-FR" sz="1200" b="1" dirty="0">
                <a:latin typeface="Atkinson Hyperlegible" pitchFamily="2" charset="77"/>
              </a:rPr>
              <a:t>MSF : </a:t>
            </a:r>
            <a:r>
              <a:rPr lang="fr-FR" sz="1200" dirty="0">
                <a:latin typeface="Atkinson Hyperlegible" pitchFamily="2" charset="77"/>
              </a:rPr>
              <a:t>Médecins sans Frontières </a:t>
            </a:r>
            <a:r>
              <a:rPr lang="fr-FR" sz="1200" b="1" dirty="0">
                <a:latin typeface="Atkinson Hyperlegible" pitchFamily="2" charset="77"/>
              </a:rPr>
              <a:t>UNICEF : </a:t>
            </a:r>
            <a:r>
              <a:rPr lang="fr-FR" sz="1200" dirty="0">
                <a:latin typeface="Atkinson Hyperlegible" pitchFamily="2" charset="77"/>
              </a:rPr>
              <a:t>Fonds des Nations unies pour </a:t>
            </a:r>
            <a:r>
              <a:rPr lang="fr-FR" sz="1200" dirty="0" smtClean="0">
                <a:latin typeface="Atkinson Hyperlegible" pitchFamily="2" charset="77"/>
              </a:rPr>
              <a:t>l’enfance </a:t>
            </a:r>
            <a:r>
              <a:rPr lang="fr-FR" sz="1200" b="1" dirty="0">
                <a:latin typeface="Atkinson Hyperlegible" pitchFamily="2" charset="77"/>
              </a:rPr>
              <a:t>OMS </a:t>
            </a:r>
            <a:r>
              <a:rPr lang="fr-FR" sz="1200" dirty="0">
                <a:latin typeface="Atkinson Hyperlegible" pitchFamily="2" charset="77"/>
              </a:rPr>
              <a:t>: Organisation mondiale de la santé</a:t>
            </a:r>
          </a:p>
        </p:txBody>
      </p:sp>
      <p:sp>
        <p:nvSpPr>
          <p:cNvPr id="3" name="TextBox 2">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6909F298-C00A-4D23-9CE9-A53AF588AD33}"/>
              </a:ext>
            </a:extLst>
          </p:cNvPr>
          <p:cNvSpPr txBox="1"/>
          <p:nvPr/>
        </p:nvSpPr>
        <p:spPr>
          <a:xfrm>
            <a:off x="5448005" y="1694270"/>
            <a:ext cx="4338858" cy="4524315"/>
          </a:xfrm>
          <a:prstGeom prst="rect">
            <a:avLst/>
          </a:prstGeom>
          <a:noFill/>
        </p:spPr>
        <p:txBody>
          <a:bodyPr wrap="square" rtlCol="0">
            <a:spAutoFit/>
          </a:bodyPr>
          <a:lstStyle/>
          <a:p>
            <a:r>
              <a:rPr lang="fr-FR" smtClean="0"/>
              <a:t>Soumission de la demande (Recommandé dans un délai de 7 jours)</a:t>
            </a:r>
          </a:p>
          <a:p>
            <a:endParaRPr lang="fr-FR" dirty="0"/>
          </a:p>
          <a:p>
            <a:endParaRPr lang="fr-FR" dirty="0"/>
          </a:p>
          <a:p>
            <a:r>
              <a:rPr lang="fr-FR" smtClean="0"/>
              <a:t>Circulation (en une journée)</a:t>
            </a:r>
          </a:p>
          <a:p>
            <a:endParaRPr lang="fr-FR" dirty="0"/>
          </a:p>
          <a:p>
            <a:r>
              <a:rPr lang="fr-FR" smtClean="0"/>
              <a:t>Décision en 48 heures</a:t>
            </a:r>
          </a:p>
          <a:p>
            <a:endParaRPr lang="fr-FR" dirty="0"/>
          </a:p>
          <a:p>
            <a:r>
              <a:rPr lang="fr-FR" smtClean="0"/>
              <a:t>Approbation</a:t>
            </a:r>
          </a:p>
          <a:p>
            <a:endParaRPr lang="fr-FR" dirty="0"/>
          </a:p>
          <a:p>
            <a:endParaRPr lang="fr-FR" dirty="0"/>
          </a:p>
          <a:p>
            <a:r>
              <a:rPr lang="fr-FR" smtClean="0"/>
              <a:t>Passation des marchés</a:t>
            </a:r>
          </a:p>
          <a:p>
            <a:endParaRPr lang="fr-FR" dirty="0"/>
          </a:p>
          <a:p>
            <a:r>
              <a:rPr lang="fr-FR" smtClean="0"/>
              <a:t>Empaquetage et expédition</a:t>
            </a:r>
          </a:p>
          <a:p>
            <a:endParaRPr lang="fr-FR" dirty="0"/>
          </a:p>
          <a:p>
            <a:endParaRPr lang="fr-FR" dirty="0"/>
          </a:p>
          <a:p>
            <a:r>
              <a:rPr lang="fr-FR" smtClean="0"/>
              <a:t>Arrivée</a:t>
            </a:r>
          </a:p>
        </p:txBody>
      </p:sp>
    </p:spTree>
    <p:extLst>
      <p:ext uri="{BB962C8B-B14F-4D97-AF65-F5344CB8AC3E}">
        <p14:creationId xmlns:p14="http://schemas.microsoft.com/office/powerpoint/2010/main" val="2518132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9B79FE-B55B-44AE-8112-0AED9F8CF62D}">
  <ds:schemaRefs>
    <ds:schemaRef ds:uri="http://schemas.microsoft.com/sharepoint/v3/contenttype/forms"/>
  </ds:schemaRefs>
</ds:datastoreItem>
</file>

<file path=customXml/itemProps2.xml><?xml version="1.0" encoding="utf-8"?>
<ds:datastoreItem xmlns:ds="http://schemas.openxmlformats.org/officeDocument/2006/customXml" ds:itemID="{78937C14-0D61-460F-9079-A926E6F83C81}">
  <ds:schemaRefs>
    <ds:schemaRef ds:uri="http://www.w3.org/XML/1998/namespace"/>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ef476ba7-88f1-463e-b521-01ac1cac474c"/>
    <ds:schemaRef ds:uri="98184aec-5d5c-4d51-9609-2849b427f9aa"/>
    <ds:schemaRef ds:uri="http://schemas.microsoft.com/office/2006/metadata/properties"/>
  </ds:schemaRefs>
</ds:datastoreItem>
</file>

<file path=customXml/itemProps3.xml><?xml version="1.0" encoding="utf-8"?>
<ds:datastoreItem xmlns:ds="http://schemas.openxmlformats.org/officeDocument/2006/customXml" ds:itemID="{7C22A3FC-5D42-4665-9CA7-B84A3DFBC7B1}"/>
</file>

<file path=docProps/app.xml><?xml version="1.0" encoding="utf-8"?>
<Properties xmlns="http://schemas.openxmlformats.org/officeDocument/2006/extended-properties" xmlns:vt="http://schemas.openxmlformats.org/officeDocument/2006/docPropsVTypes">
  <Template/>
  <TotalTime>27848</TotalTime>
  <Words>1329</Words>
  <Application>Microsoft Office PowerPoint</Application>
  <PresentationFormat>Grand écran</PresentationFormat>
  <Paragraphs>144</Paragraphs>
  <Slides>14</Slides>
  <Notes>4</Notes>
  <HiddenSlides>0</HiddenSlides>
  <MMClips>0</MMClips>
  <ScaleCrop>false</ScaleCrop>
  <HeadingPairs>
    <vt:vector size="8" baseType="variant">
      <vt:variant>
        <vt:lpstr>Polices utilisées</vt:lpstr>
      </vt:variant>
      <vt:variant>
        <vt:i4>12</vt:i4>
      </vt:variant>
      <vt:variant>
        <vt:lpstr>Thème</vt:lpstr>
      </vt:variant>
      <vt:variant>
        <vt:i4>2</vt:i4>
      </vt:variant>
      <vt:variant>
        <vt:lpstr>Serveurs OLE incorporés</vt:lpstr>
      </vt:variant>
      <vt:variant>
        <vt:i4>1</vt:i4>
      </vt:variant>
      <vt:variant>
        <vt:lpstr>Titres des diapositives</vt:lpstr>
      </vt:variant>
      <vt:variant>
        <vt:i4>14</vt:i4>
      </vt:variant>
    </vt:vector>
  </HeadingPairs>
  <TitlesOfParts>
    <vt:vector size="29" baseType="lpstr">
      <vt:lpstr>Arial</vt:lpstr>
      <vt:lpstr>Atkinson Hyperlegible</vt:lpstr>
      <vt:lpstr>Calibri</vt:lpstr>
      <vt:lpstr>Calibri Light</vt:lpstr>
      <vt:lpstr>Courier New</vt:lpstr>
      <vt:lpstr>LucidaGrande</vt:lpstr>
      <vt:lpstr>Poppins</vt:lpstr>
      <vt:lpstr>Segoe Condensed</vt:lpstr>
      <vt:lpstr>Times New Roman</vt:lpstr>
      <vt:lpstr>Trebuchet MS</vt:lpstr>
      <vt:lpstr>Verdana</vt:lpstr>
      <vt:lpstr>Wingdings</vt:lpstr>
      <vt:lpstr>1_New CoVDP Format Grid 16:9</vt:lpstr>
      <vt:lpstr>Custom Design</vt:lpstr>
      <vt:lpstr>think-cell Slide</vt:lpstr>
      <vt:lpstr>Accès aux vaccins contre le virus Ebola : Urgences et demandes d’assistance au GIC </vt:lpstr>
      <vt:lpstr>Il existe deux moyens pour les pays d’accéder au vaccin contre le virus Ebola.</vt:lpstr>
      <vt:lpstr>Groupe international de coordination pour l’approvisionnement en vaccin (ICG)</vt:lpstr>
      <vt:lpstr>Principes directeurs</vt:lpstr>
      <vt:lpstr>Constituer des réserves de vaccins</vt:lpstr>
      <vt:lpstr>Utilisation des stocks</vt:lpstr>
      <vt:lpstr>Stock tournant – les disponibilités sont suffisantes.</vt:lpstr>
      <vt:lpstr>Procédure de soumission</vt:lpstr>
      <vt:lpstr>Processus du GIC) </vt:lpstr>
      <vt:lpstr>Gestion des stocks de vaccin </vt:lpstr>
      <vt:lpstr>Comment demander des doses</vt:lpstr>
      <vt:lpstr>Résumé </vt:lpstr>
      <vt:lpstr>Scénario </vt:lpstr>
      <vt:lpstr>Scénario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Ranil A</dc:creator>
  <cp:lastModifiedBy>Compte Microsoft</cp:lastModifiedBy>
  <cp:revision>302</cp:revision>
  <dcterms:created xsi:type="dcterms:W3CDTF">2022-05-16T01:05:29Z</dcterms:created>
  <dcterms:modified xsi:type="dcterms:W3CDTF">2024-08-26T08:58:11Z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0x0101005A4B5CC9EDF221409618B2DF695DB40D</vt:lpwstr>
  </property>
  <property fmtid="{D5CDD505-2E9C-101B-9397-08002B2CF9AE}" pid="3" name="MediaServiceImageTags">
    <vt:lpwstr/>
  </property>
</Properties>
</file>